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261" r:id="rId2"/>
    <p:sldId id="259" r:id="rId3"/>
    <p:sldId id="268" r:id="rId4"/>
    <p:sldId id="258" r:id="rId5"/>
    <p:sldId id="257" r:id="rId6"/>
    <p:sldId id="269" r:id="rId7"/>
    <p:sldId id="272" r:id="rId8"/>
    <p:sldId id="270" r:id="rId9"/>
    <p:sldId id="273" r:id="rId10"/>
    <p:sldId id="284" r:id="rId11"/>
    <p:sldId id="287" r:id="rId12"/>
    <p:sldId id="285" r:id="rId13"/>
    <p:sldId id="260" r:id="rId14"/>
    <p:sldId id="262" r:id="rId15"/>
    <p:sldId id="263" r:id="rId16"/>
    <p:sldId id="264" r:id="rId17"/>
    <p:sldId id="265" r:id="rId18"/>
    <p:sldId id="271" r:id="rId19"/>
    <p:sldId id="283" r:id="rId20"/>
    <p:sldId id="280" r:id="rId21"/>
    <p:sldId id="279" r:id="rId22"/>
    <p:sldId id="275" r:id="rId23"/>
    <p:sldId id="278" r:id="rId24"/>
    <p:sldId id="277" r:id="rId25"/>
    <p:sldId id="276" r:id="rId26"/>
    <p:sldId id="274" r:id="rId27"/>
    <p:sldId id="281" r:id="rId28"/>
    <p:sldId id="286" r:id="rId29"/>
    <p:sldId id="282" r:id="rId30"/>
    <p:sldId id="267" r:id="rId31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76441"/>
    <a:srgbClr val="BC966B"/>
    <a:srgbClr val="F4C92D"/>
    <a:srgbClr val="B9E5F3"/>
    <a:srgbClr val="969696"/>
    <a:srgbClr val="99CCFF"/>
    <a:srgbClr val="6699FF"/>
    <a:srgbClr val="FFCC00"/>
    <a:srgbClr val="5EC4E8"/>
    <a:srgbClr val="ABE1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696" autoAdjust="0"/>
    <p:restoredTop sz="93086" autoAdjust="0"/>
  </p:normalViewPr>
  <p:slideViewPr>
    <p:cSldViewPr snapToGrid="0">
      <p:cViewPr varScale="1">
        <p:scale>
          <a:sx n="80" d="100"/>
          <a:sy n="80" d="100"/>
        </p:scale>
        <p:origin x="72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耀德 應" userId="6ffcf2f1cc5861c8" providerId="LiveId" clId="{21D280E7-DBEB-45E2-9AC0-FBA9C17AA570}"/>
    <pc:docChg chg="undo custSel addSld modSld">
      <pc:chgData name="耀德 應" userId="6ffcf2f1cc5861c8" providerId="LiveId" clId="{21D280E7-DBEB-45E2-9AC0-FBA9C17AA570}" dt="2020-04-29T18:43:43.531" v="1492" actId="403"/>
      <pc:docMkLst>
        <pc:docMk/>
      </pc:docMkLst>
      <pc:sldChg chg="modSp new mod">
        <pc:chgData name="耀德 應" userId="6ffcf2f1cc5861c8" providerId="LiveId" clId="{21D280E7-DBEB-45E2-9AC0-FBA9C17AA570}" dt="2020-04-29T18:43:43.531" v="1492" actId="403"/>
        <pc:sldMkLst>
          <pc:docMk/>
          <pc:sldMk cId="2655254337" sldId="257"/>
        </pc:sldMkLst>
        <pc:spChg chg="mod">
          <ac:chgData name="耀德 應" userId="6ffcf2f1cc5861c8" providerId="LiveId" clId="{21D280E7-DBEB-45E2-9AC0-FBA9C17AA570}" dt="2020-04-29T18:25:06.888" v="338"/>
          <ac:spMkLst>
            <pc:docMk/>
            <pc:sldMk cId="2655254337" sldId="257"/>
            <ac:spMk id="2" creationId="{C7EAE749-91D0-4CAC-B9B9-C2E801022FCB}"/>
          </ac:spMkLst>
        </pc:spChg>
        <pc:spChg chg="mod">
          <ac:chgData name="耀德 應" userId="6ffcf2f1cc5861c8" providerId="LiveId" clId="{21D280E7-DBEB-45E2-9AC0-FBA9C17AA570}" dt="2020-04-29T18:43:43.531" v="1492" actId="403"/>
          <ac:spMkLst>
            <pc:docMk/>
            <pc:sldMk cId="2655254337" sldId="257"/>
            <ac:spMk id="3" creationId="{47FC2C8E-D8B6-453B-824C-3A9F6AB23EA6}"/>
          </ac:spMkLst>
        </pc:spChg>
      </pc:sldChg>
      <pc:sldChg chg="addSp delSp modSp new mod">
        <pc:chgData name="耀德 應" userId="6ffcf2f1cc5861c8" providerId="LiveId" clId="{21D280E7-DBEB-45E2-9AC0-FBA9C17AA570}" dt="2020-04-29T18:42:35.280" v="1477" actId="5793"/>
        <pc:sldMkLst>
          <pc:docMk/>
          <pc:sldMk cId="560255771" sldId="258"/>
        </pc:sldMkLst>
        <pc:spChg chg="mod">
          <ac:chgData name="耀德 應" userId="6ffcf2f1cc5861c8" providerId="LiveId" clId="{21D280E7-DBEB-45E2-9AC0-FBA9C17AA570}" dt="2020-04-29T18:35:50.392" v="886"/>
          <ac:spMkLst>
            <pc:docMk/>
            <pc:sldMk cId="560255771" sldId="258"/>
            <ac:spMk id="2" creationId="{365BD69D-7281-47C7-A4CE-5210255AFE7C}"/>
          </ac:spMkLst>
        </pc:spChg>
        <pc:spChg chg="mod">
          <ac:chgData name="耀德 應" userId="6ffcf2f1cc5861c8" providerId="LiveId" clId="{21D280E7-DBEB-45E2-9AC0-FBA9C17AA570}" dt="2020-04-29T18:42:35.280" v="1477" actId="5793"/>
          <ac:spMkLst>
            <pc:docMk/>
            <pc:sldMk cId="560255771" sldId="258"/>
            <ac:spMk id="3" creationId="{E47F87E0-A082-4A02-A51A-ADF84CF90BD3}"/>
          </ac:spMkLst>
        </pc:spChg>
        <pc:spChg chg="add del">
          <ac:chgData name="耀德 應" userId="6ffcf2f1cc5861c8" providerId="LiveId" clId="{21D280E7-DBEB-45E2-9AC0-FBA9C17AA570}" dt="2020-04-29T18:35:55.620" v="888"/>
          <ac:spMkLst>
            <pc:docMk/>
            <pc:sldMk cId="560255771" sldId="258"/>
            <ac:spMk id="4" creationId="{B2BC7BB9-C3DF-48A4-8331-14F404FA174A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0389FD-87BD-40C4-88AF-7B1574283ABB}" type="datetimeFigureOut">
              <a:rPr lang="zh-TW" altLang="en-US" smtClean="0"/>
              <a:t>2020/6/18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AF8CD9-5DF4-418F-9B8F-2DB7A7702FD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1534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F8CD9-5DF4-418F-9B8F-2DB7A7702FDD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109724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F8CD9-5DF4-418F-9B8F-2DB7A7702FDD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672641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F8CD9-5DF4-418F-9B8F-2DB7A7702FDD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769724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02042FA-796E-40C7-AD76-0336199C01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D206F48A-A258-4B56-901B-9C460CC96C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B0D6EFF-DBC0-4798-A4B6-46E1353228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D95EE-514F-4D7A-8907-00F4FE4BA6CC}" type="datetimeFigureOut">
              <a:rPr lang="zh-TW" altLang="en-US" smtClean="0"/>
              <a:t>2020/6/18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D0447D6-52E2-4A5F-9C9C-882912E084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21ECAEA-8EFF-48A4-BB4E-F1A19DA28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E047F-0D2B-436D-B482-1E140B91744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117750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8A4C1C7-56F9-4FFD-9B48-322F9547A9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97722BA3-081D-4A12-A781-E68088E926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3B9F99C-B5F9-434E-B047-63B83CA00E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D95EE-514F-4D7A-8907-00F4FE4BA6CC}" type="datetimeFigureOut">
              <a:rPr lang="zh-TW" altLang="en-US" smtClean="0"/>
              <a:t>2020/6/18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88B604A-B6BB-446C-A090-E1A36C79B3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687D5B8-3FA7-4511-8C2D-CEEB65D8D3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E047F-0D2B-436D-B482-1E140B91744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721661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966E0863-26F9-4A1F-A790-E973FCA9B3A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9F167DA8-E931-451D-9123-930DB1D157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F1C5D5E-4631-46F6-B9BB-CE95A78A2F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D95EE-514F-4D7A-8907-00F4FE4BA6CC}" type="datetimeFigureOut">
              <a:rPr lang="zh-TW" altLang="en-US" smtClean="0"/>
              <a:t>2020/6/18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74E07E9-613A-4EF5-9C70-8B94D6069F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FB2844E-8C14-4186-AF0E-FDA5C42B8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E047F-0D2B-436D-B482-1E140B91744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121176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31D978A-0044-474A-80CD-4ECDDC1AD4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A93EEC0-7945-4921-804B-9EB4A15F74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055CDD8-6381-4BA0-9405-590725E1E6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D95EE-514F-4D7A-8907-00F4FE4BA6CC}" type="datetimeFigureOut">
              <a:rPr lang="zh-TW" altLang="en-US" smtClean="0"/>
              <a:t>2020/6/18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85F7600-EADB-419F-978F-901903F0A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EB1C55B-3B90-4E18-9BD5-89942FA40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E047F-0D2B-436D-B482-1E140B91744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448035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01FDBB0-8EC0-4368-A9B6-5D331418E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465A9CB-2660-493A-ABFB-17C76C60EA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1FA4EF7-DD76-4624-8335-D71ACBF2C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D95EE-514F-4D7A-8907-00F4FE4BA6CC}" type="datetimeFigureOut">
              <a:rPr lang="zh-TW" altLang="en-US" smtClean="0"/>
              <a:t>2020/6/18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73F2777-B0A8-408A-9D2B-1F325FE8EB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B4E89D7-536B-405B-8EB0-AC0917CFE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E047F-0D2B-436D-B482-1E140B91744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207968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E9BD944-1B53-43F5-974D-A6D9E4F7D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9895A5D-2D7B-42CE-81AC-9E670D9369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8FB84F06-07FE-4569-890F-FC0F9DD4C4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B5FA6B2E-5668-4258-AA3D-4C86B2369A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D95EE-514F-4D7A-8907-00F4FE4BA6CC}" type="datetimeFigureOut">
              <a:rPr lang="zh-TW" altLang="en-US" smtClean="0"/>
              <a:t>2020/6/18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A7067B27-67B0-4110-A3A8-2A9ADF15E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AC5B8D5A-BFDA-411D-8EAA-1F8E7FC598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E047F-0D2B-436D-B482-1E140B91744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29808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96BBF38-FB16-4800-BAA1-791E277D19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0C06074-6148-4957-B56C-84645439B9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DAD7D87E-7E29-430C-A2DD-A62E415FAB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9682890C-7317-454D-BB8B-7F1FDF21EB6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EA4642B3-CEB1-4B98-9E72-6089AE2407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6FE341BE-1077-4656-A7F5-471CA857CB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D95EE-514F-4D7A-8907-00F4FE4BA6CC}" type="datetimeFigureOut">
              <a:rPr lang="zh-TW" altLang="en-US" smtClean="0"/>
              <a:t>2020/6/18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01F3CD7B-0001-451A-B368-F23D90223C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5D47D72C-CFB9-4CA9-883D-5447ADE98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E047F-0D2B-436D-B482-1E140B91744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378730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4EB9309-7B02-4B39-95C5-B13846AAA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256790D6-77AF-4196-9193-31E3CA0375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D95EE-514F-4D7A-8907-00F4FE4BA6CC}" type="datetimeFigureOut">
              <a:rPr lang="zh-TW" altLang="en-US" smtClean="0"/>
              <a:t>2020/6/18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7D131AEE-902E-4B48-9349-CA0927E1B8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A21A023-1B9F-4D31-BD56-3C4172A38E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E047F-0D2B-436D-B482-1E140B91744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124021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4B4A171D-7551-42BE-8207-1449D6DA05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D95EE-514F-4D7A-8907-00F4FE4BA6CC}" type="datetimeFigureOut">
              <a:rPr lang="zh-TW" altLang="en-US" smtClean="0"/>
              <a:t>2020/6/18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D4476F4D-D2B7-47CB-B98B-4157945335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327E748-092F-4BC6-BD5E-8FAAD5894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E047F-0D2B-436D-B482-1E140B91744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257630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74C6352-9126-4717-8C50-A3FAA7482A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C45C6E1-7BEC-44BB-874F-A87C831034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D79274EC-054A-4BB7-B995-34F02A0594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D935A605-9D89-49AE-8F99-17FE3935FE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D95EE-514F-4D7A-8907-00F4FE4BA6CC}" type="datetimeFigureOut">
              <a:rPr lang="zh-TW" altLang="en-US" smtClean="0"/>
              <a:t>2020/6/18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B6AF9D5B-8A3A-4B9E-9BA1-AE5D01B8DA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3EAC09C7-9292-4170-8CF8-2A4B494788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E047F-0D2B-436D-B482-1E140B91744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085856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69323AF-456D-425C-AE85-CEB5E8323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C28A9D9A-F085-40AA-8AFF-5A7E0F0EBA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455F8A9E-4B28-4BA8-80D1-571F3BEE8E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B19DDDE-02B0-42D4-B863-BAC0A82C37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D95EE-514F-4D7A-8907-00F4FE4BA6CC}" type="datetimeFigureOut">
              <a:rPr lang="zh-TW" altLang="en-US" smtClean="0"/>
              <a:t>2020/6/18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B1D4D2DC-3AE5-441F-828D-DD30DD5CD3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F54B07D7-B35D-418A-9CDC-712A46973D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E047F-0D2B-436D-B482-1E140B91744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774747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9F794A67-E08C-4EB8-888E-3FFA4059D8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D372635E-F19F-48DD-B16B-538FDDBF8D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D8DAFED-43BF-4E6D-B11D-A3E76B88F9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2D95EE-514F-4D7A-8907-00F4FE4BA6CC}" type="datetimeFigureOut">
              <a:rPr lang="zh-TW" altLang="en-US" smtClean="0"/>
              <a:t>2020/6/18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620B759-09F8-4FE6-9FD2-617FEDE60B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42CC60E-AEAA-4EC2-AF45-2EC4F66307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EE047F-0D2B-436D-B482-1E140B91744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538542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m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jpeg"/><Relationship Id="rId5" Type="http://schemas.openxmlformats.org/officeDocument/2006/relationships/image" Target="../media/image27.jpeg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m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png"/><Relationship Id="rId7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microsoft.com/office/2007/relationships/hdphoto" Target="../media/hdphoto4.wdp"/><Relationship Id="rId5" Type="http://schemas.openxmlformats.org/officeDocument/2006/relationships/image" Target="../media/image3.png"/><Relationship Id="rId10" Type="http://schemas.openxmlformats.org/officeDocument/2006/relationships/image" Target="../media/image6.png"/><Relationship Id="rId4" Type="http://schemas.microsoft.com/office/2007/relationships/hdphoto" Target="../media/hdphoto1.wdp"/><Relationship Id="rId9" Type="http://schemas.microsoft.com/office/2007/relationships/hdphoto" Target="../media/hdphoto3.wdp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jpe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2192000" cy="6858000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0" y="1372981"/>
            <a:ext cx="1205345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8000" dirty="0"/>
              <a:t>   </a:t>
            </a:r>
            <a:r>
              <a:rPr lang="en-US" altLang="zh-TW" sz="8000" dirty="0">
                <a:latin typeface="Ink Free" panose="03080402000500000000" pitchFamily="66" charset="0"/>
              </a:rPr>
              <a:t>My Journal</a:t>
            </a:r>
            <a:endParaRPr lang="zh-TW" altLang="en-US" sz="8000" dirty="0">
              <a:latin typeface="Ink Free" panose="03080402000500000000" pitchFamily="66" charset="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0" y="4900671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					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應耀德  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107590037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					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葉子瑄  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107590041</a:t>
            </a:r>
          </a:p>
          <a:p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					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陳小蘭  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107590058</a:t>
            </a:r>
            <a:endParaRPr lang="zh-TW" altLang="en-US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921222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圖片 8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0" y="-30759"/>
            <a:ext cx="12192000" cy="6858000"/>
          </a:xfrm>
          <a:prstGeom prst="rect">
            <a:avLst/>
          </a:prstGeom>
        </p:spPr>
      </p:pic>
      <p:grpSp>
        <p:nvGrpSpPr>
          <p:cNvPr id="44" name="群組 43">
            <a:extLst>
              <a:ext uri="{FF2B5EF4-FFF2-40B4-BE49-F238E27FC236}">
                <a16:creationId xmlns:a16="http://schemas.microsoft.com/office/drawing/2014/main" id="{322DD672-D956-4454-8C4B-55E731AAB124}"/>
              </a:ext>
            </a:extLst>
          </p:cNvPr>
          <p:cNvGrpSpPr/>
          <p:nvPr/>
        </p:nvGrpSpPr>
        <p:grpSpPr>
          <a:xfrm>
            <a:off x="347901" y="1148735"/>
            <a:ext cx="8731118" cy="4426410"/>
            <a:chOff x="1467284" y="216815"/>
            <a:chExt cx="8731118" cy="4426410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BC477751-AB11-47FD-9F97-7B18AEA78875}"/>
                </a:ext>
              </a:extLst>
            </p:cNvPr>
            <p:cNvSpPr/>
            <p:nvPr/>
          </p:nvSpPr>
          <p:spPr>
            <a:xfrm>
              <a:off x="5134466" y="216815"/>
              <a:ext cx="1923068" cy="857840"/>
            </a:xfrm>
            <a:prstGeom prst="rect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32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首頁</a:t>
              </a:r>
              <a:endParaRPr lang="zh-TW" altLang="en-US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27254087-ACB1-4E0C-8FD0-EFDF59DE4F2E}"/>
                </a:ext>
              </a:extLst>
            </p:cNvPr>
            <p:cNvSpPr/>
            <p:nvPr/>
          </p:nvSpPr>
          <p:spPr>
            <a:xfrm>
              <a:off x="8275334" y="2267064"/>
              <a:ext cx="1923068" cy="85784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3000" dirty="0">
                  <a:latin typeface="ArialMT" pitchFamily="2" charset="0"/>
                  <a:ea typeface="標楷體" panose="03000509000000000000" pitchFamily="65" charset="-120"/>
                </a:rPr>
                <a:t>Place</a:t>
              </a:r>
              <a:endParaRPr lang="zh-TW" altLang="en-US" sz="3000" dirty="0">
                <a:latin typeface="ArialMT" pitchFamily="2" charset="0"/>
                <a:ea typeface="標楷體" panose="03000509000000000000" pitchFamily="65" charset="-120"/>
              </a:endParaRPr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59B65F92-74D3-4956-A51F-3E4CAA9049DD}"/>
                </a:ext>
              </a:extLst>
            </p:cNvPr>
            <p:cNvSpPr/>
            <p:nvPr/>
          </p:nvSpPr>
          <p:spPr>
            <a:xfrm>
              <a:off x="3740600" y="2229968"/>
              <a:ext cx="1923068" cy="85784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3000" dirty="0">
                  <a:latin typeface="ArialMT" pitchFamily="2" charset="0"/>
                  <a:ea typeface="標楷體" panose="03000509000000000000" pitchFamily="65" charset="-120"/>
                </a:rPr>
                <a:t>Calendar</a:t>
              </a:r>
              <a:endParaRPr lang="zh-TW" altLang="en-US" sz="3000" dirty="0">
                <a:latin typeface="ArialMT" pitchFamily="2" charset="0"/>
                <a:ea typeface="標楷體" panose="03000509000000000000" pitchFamily="65" charset="-120"/>
              </a:endParaRPr>
            </a:p>
          </p:txBody>
        </p:sp>
        <p:grpSp>
          <p:nvGrpSpPr>
            <p:cNvPr id="18" name="群組 17">
              <a:extLst>
                <a:ext uri="{FF2B5EF4-FFF2-40B4-BE49-F238E27FC236}">
                  <a16:creationId xmlns:a16="http://schemas.microsoft.com/office/drawing/2014/main" id="{A6C64101-C185-4397-87D0-C2C39A851A12}"/>
                </a:ext>
              </a:extLst>
            </p:cNvPr>
            <p:cNvGrpSpPr/>
            <p:nvPr/>
          </p:nvGrpSpPr>
          <p:grpSpPr>
            <a:xfrm>
              <a:off x="1467284" y="3785385"/>
              <a:ext cx="6054777" cy="857840"/>
              <a:chOff x="1493207" y="3787742"/>
              <a:chExt cx="6054777" cy="857840"/>
            </a:xfrm>
          </p:grpSpPr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8A0C4A49-C37F-4525-92D9-DD61D4FE5802}"/>
                  </a:ext>
                </a:extLst>
              </p:cNvPr>
              <p:cNvSpPr/>
              <p:nvPr/>
            </p:nvSpPr>
            <p:spPr>
              <a:xfrm>
                <a:off x="1493207" y="3787742"/>
                <a:ext cx="1451298" cy="857840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000" dirty="0">
                    <a:latin typeface="ArialMT" pitchFamily="2" charset="0"/>
                    <a:ea typeface="標楷體" panose="03000509000000000000" pitchFamily="65" charset="-120"/>
                  </a:rPr>
                  <a:t>September</a:t>
                </a:r>
                <a:endParaRPr lang="zh-TW" altLang="en-US" sz="2000" dirty="0">
                  <a:latin typeface="ArialMT" pitchFamily="2" charset="0"/>
                  <a:ea typeface="標楷體" panose="03000509000000000000" pitchFamily="65" charset="-120"/>
                </a:endParaRPr>
              </a:p>
            </p:txBody>
          </p:sp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7DB66DAD-5705-49F3-A995-8CCAF51CBBC2}"/>
                  </a:ext>
                </a:extLst>
              </p:cNvPr>
              <p:cNvSpPr/>
              <p:nvPr/>
            </p:nvSpPr>
            <p:spPr>
              <a:xfrm>
                <a:off x="3088052" y="3787742"/>
                <a:ext cx="1278022" cy="857840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000" dirty="0">
                    <a:latin typeface="ArialMT" pitchFamily="2" charset="0"/>
                    <a:ea typeface="標楷體" panose="03000509000000000000" pitchFamily="65" charset="-120"/>
                  </a:rPr>
                  <a:t>October</a:t>
                </a:r>
                <a:endParaRPr lang="zh-TW" altLang="en-US" sz="2000" dirty="0">
                  <a:latin typeface="ArialMT" pitchFamily="2" charset="0"/>
                  <a:ea typeface="標楷體" panose="03000509000000000000" pitchFamily="65" charset="-120"/>
                </a:endParaRPr>
              </a:p>
            </p:txBody>
          </p:sp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C4EE12D3-D8A3-4505-8673-99EE61149CD5}"/>
                  </a:ext>
                </a:extLst>
              </p:cNvPr>
              <p:cNvSpPr/>
              <p:nvPr/>
            </p:nvSpPr>
            <p:spPr>
              <a:xfrm>
                <a:off x="4509621" y="3787742"/>
                <a:ext cx="1482329" cy="857840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000" dirty="0">
                    <a:latin typeface="ArialMT" pitchFamily="2" charset="0"/>
                    <a:ea typeface="標楷體" panose="03000509000000000000" pitchFamily="65" charset="-120"/>
                  </a:rPr>
                  <a:t>November</a:t>
                </a:r>
                <a:endParaRPr lang="zh-TW" altLang="en-US" sz="2000" dirty="0">
                  <a:latin typeface="ArialMT" pitchFamily="2" charset="0"/>
                  <a:ea typeface="標楷體" panose="03000509000000000000" pitchFamily="65" charset="-120"/>
                </a:endParaRPr>
              </a:p>
            </p:txBody>
          </p:sp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851AF837-69C6-46B4-A416-905C158BC0EC}"/>
                  </a:ext>
                </a:extLst>
              </p:cNvPr>
              <p:cNvSpPr/>
              <p:nvPr/>
            </p:nvSpPr>
            <p:spPr>
              <a:xfrm>
                <a:off x="6199761" y="3787742"/>
                <a:ext cx="1348223" cy="857840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000" dirty="0">
                    <a:latin typeface="ArialMT" pitchFamily="2" charset="0"/>
                    <a:ea typeface="標楷體" panose="03000509000000000000" pitchFamily="65" charset="-120"/>
                  </a:rPr>
                  <a:t>December</a:t>
                </a:r>
                <a:endParaRPr lang="zh-TW" altLang="en-US" sz="2000" dirty="0">
                  <a:latin typeface="ArialMT" pitchFamily="2" charset="0"/>
                  <a:ea typeface="標楷體" panose="03000509000000000000" pitchFamily="65" charset="-120"/>
                </a:endParaRPr>
              </a:p>
            </p:txBody>
          </p:sp>
        </p:grpSp>
      </p:grpSp>
      <p:cxnSp>
        <p:nvCxnSpPr>
          <p:cNvPr id="13" name="肘形接點 12"/>
          <p:cNvCxnSpPr/>
          <p:nvPr/>
        </p:nvCxnSpPr>
        <p:spPr>
          <a:xfrm rot="5400000">
            <a:off x="4885514" y="1988339"/>
            <a:ext cx="50420" cy="12700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肘形接點 54"/>
          <p:cNvCxnSpPr>
            <a:stCxn id="6" idx="2"/>
            <a:endCxn id="14" idx="0"/>
          </p:cNvCxnSpPr>
          <p:nvPr/>
        </p:nvCxnSpPr>
        <p:spPr>
          <a:xfrm rot="5400000">
            <a:off x="1979363" y="3113916"/>
            <a:ext cx="697577" cy="2509201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肘形接點 56"/>
          <p:cNvCxnSpPr>
            <a:stCxn id="6" idx="2"/>
            <a:endCxn id="15" idx="0"/>
          </p:cNvCxnSpPr>
          <p:nvPr/>
        </p:nvCxnSpPr>
        <p:spPr>
          <a:xfrm rot="5400000">
            <a:off x="2733466" y="3868019"/>
            <a:ext cx="697577" cy="100099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肘形接點 58"/>
          <p:cNvCxnSpPr>
            <a:stCxn id="6" idx="2"/>
            <a:endCxn id="16" idx="0"/>
          </p:cNvCxnSpPr>
          <p:nvPr/>
        </p:nvCxnSpPr>
        <p:spPr>
          <a:xfrm rot="16200000" flipH="1">
            <a:off x="3495327" y="4107151"/>
            <a:ext cx="697577" cy="52272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肘形接點 60"/>
          <p:cNvCxnSpPr>
            <a:stCxn id="6" idx="2"/>
            <a:endCxn id="17" idx="0"/>
          </p:cNvCxnSpPr>
          <p:nvPr/>
        </p:nvCxnSpPr>
        <p:spPr>
          <a:xfrm rot="16200000" flipH="1">
            <a:off x="4306871" y="3295608"/>
            <a:ext cx="697577" cy="2145816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矩形 64">
            <a:extLst>
              <a:ext uri="{FF2B5EF4-FFF2-40B4-BE49-F238E27FC236}">
                <a16:creationId xmlns:a16="http://schemas.microsoft.com/office/drawing/2014/main" id="{851AF837-69C6-46B4-A416-905C158BC0EC}"/>
              </a:ext>
            </a:extLst>
          </p:cNvPr>
          <p:cNvSpPr/>
          <p:nvPr/>
        </p:nvSpPr>
        <p:spPr>
          <a:xfrm>
            <a:off x="6660017" y="4738514"/>
            <a:ext cx="1400496" cy="85784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latin typeface="ArialMT" pitchFamily="2" charset="0"/>
                <a:ea typeface="標楷體" panose="03000509000000000000" pitchFamily="65" charset="-120"/>
              </a:rPr>
              <a:t>Kiribati</a:t>
            </a:r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851AF837-69C6-46B4-A416-905C158BC0EC}"/>
              </a:ext>
            </a:extLst>
          </p:cNvPr>
          <p:cNvSpPr/>
          <p:nvPr/>
        </p:nvSpPr>
        <p:spPr>
          <a:xfrm>
            <a:off x="8351355" y="4738513"/>
            <a:ext cx="1280570" cy="83663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 smtClean="0">
                <a:latin typeface="ArialMT" pitchFamily="2" charset="0"/>
                <a:ea typeface="標楷體" panose="03000509000000000000" pitchFamily="65" charset="-120"/>
              </a:rPr>
              <a:t>Fiji</a:t>
            </a:r>
            <a:endParaRPr lang="en-US" altLang="zh-TW" sz="2000" dirty="0">
              <a:latin typeface="ArialMT" pitchFamily="2" charset="0"/>
              <a:ea typeface="標楷體" panose="03000509000000000000" pitchFamily="65" charset="-120"/>
            </a:endParaRPr>
          </a:p>
        </p:txBody>
      </p:sp>
      <p:cxnSp>
        <p:nvCxnSpPr>
          <p:cNvPr id="68" name="肘形接點 67"/>
          <p:cNvCxnSpPr>
            <a:stCxn id="5" idx="2"/>
            <a:endCxn id="65" idx="0"/>
          </p:cNvCxnSpPr>
          <p:nvPr/>
        </p:nvCxnSpPr>
        <p:spPr>
          <a:xfrm rot="5400000">
            <a:off x="7398030" y="4019059"/>
            <a:ext cx="681690" cy="757220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肘形接點 81"/>
          <p:cNvCxnSpPr>
            <a:stCxn id="4" idx="2"/>
            <a:endCxn id="6" idx="0"/>
          </p:cNvCxnSpPr>
          <p:nvPr/>
        </p:nvCxnSpPr>
        <p:spPr>
          <a:xfrm rot="5400000">
            <a:off x="3702028" y="1887298"/>
            <a:ext cx="1155313" cy="1393866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肘形接點 84"/>
          <p:cNvCxnSpPr>
            <a:endCxn id="5" idx="0"/>
          </p:cNvCxnSpPr>
          <p:nvPr/>
        </p:nvCxnSpPr>
        <p:spPr>
          <a:xfrm>
            <a:off x="4976618" y="2598804"/>
            <a:ext cx="3140867" cy="60018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標題 1"/>
          <p:cNvSpPr txBox="1">
            <a:spLocks/>
          </p:cNvSpPr>
          <p:nvPr/>
        </p:nvSpPr>
        <p:spPr>
          <a:xfrm>
            <a:off x="-3371507" y="-30759"/>
            <a:ext cx="10515600" cy="11487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4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網站架構</a:t>
            </a:r>
            <a:endParaRPr lang="zh-TW" altLang="en-US" sz="4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cxnSp>
        <p:nvCxnSpPr>
          <p:cNvPr id="100" name="肘形接點 99"/>
          <p:cNvCxnSpPr/>
          <p:nvPr/>
        </p:nvCxnSpPr>
        <p:spPr>
          <a:xfrm rot="16200000" flipV="1">
            <a:off x="8155250" y="4011604"/>
            <a:ext cx="681690" cy="757220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矩形 33">
            <a:extLst>
              <a:ext uri="{FF2B5EF4-FFF2-40B4-BE49-F238E27FC236}">
                <a16:creationId xmlns:a16="http://schemas.microsoft.com/office/drawing/2014/main" id="{27254087-ACB1-4E0C-8FD0-EFDF59DE4F2E}"/>
              </a:ext>
            </a:extLst>
          </p:cNvPr>
          <p:cNvSpPr/>
          <p:nvPr/>
        </p:nvSpPr>
        <p:spPr>
          <a:xfrm>
            <a:off x="9943544" y="3198984"/>
            <a:ext cx="1923068" cy="85784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000" dirty="0" smtClean="0">
                <a:latin typeface="ArialMT" pitchFamily="2" charset="0"/>
                <a:ea typeface="標楷體" panose="03000509000000000000" pitchFamily="65" charset="-120"/>
              </a:rPr>
              <a:t>Album</a:t>
            </a:r>
            <a:endParaRPr lang="zh-TW" altLang="en-US" sz="3000" dirty="0">
              <a:latin typeface="ArialMT" pitchFamily="2" charset="0"/>
              <a:ea typeface="標楷體" panose="03000509000000000000" pitchFamily="65" charset="-120"/>
            </a:endParaRPr>
          </a:p>
        </p:txBody>
      </p:sp>
      <p:cxnSp>
        <p:nvCxnSpPr>
          <p:cNvPr id="20" name="肘形接點 19"/>
          <p:cNvCxnSpPr>
            <a:stCxn id="4" idx="2"/>
            <a:endCxn id="34" idx="0"/>
          </p:cNvCxnSpPr>
          <p:nvPr/>
        </p:nvCxnSpPr>
        <p:spPr>
          <a:xfrm rot="16200000" flipH="1">
            <a:off x="7344643" y="-361452"/>
            <a:ext cx="1192409" cy="5928461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1121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群組 1"/>
          <p:cNvGrpSpPr/>
          <p:nvPr/>
        </p:nvGrpSpPr>
        <p:grpSpPr>
          <a:xfrm>
            <a:off x="1734482" y="341082"/>
            <a:ext cx="8113436" cy="5947235"/>
            <a:chOff x="2806976" y="455382"/>
            <a:chExt cx="8113436" cy="5947235"/>
          </a:xfrm>
        </p:grpSpPr>
        <p:sp>
          <p:nvSpPr>
            <p:cNvPr id="19" name="圓角矩形 18"/>
            <p:cNvSpPr/>
            <p:nvPr/>
          </p:nvSpPr>
          <p:spPr>
            <a:xfrm>
              <a:off x="4144394" y="455382"/>
              <a:ext cx="5240630" cy="443686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 smtClean="0">
                  <a:solidFill>
                    <a:sysClr val="windowText" lastClr="000000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地點導覽按鈕列</a:t>
              </a:r>
              <a:endParaRPr lang="zh-TW" altLang="en-US" dirty="0">
                <a:solidFill>
                  <a:sysClr val="windowText" lastClr="000000"/>
                </a:solidFill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4144394" y="1165279"/>
              <a:ext cx="664401" cy="29351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400" dirty="0" smtClean="0">
                  <a:solidFill>
                    <a:sysClr val="windowText" lastClr="000000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地點</a:t>
              </a:r>
              <a:r>
                <a:rPr lang="en-US" altLang="zh-TW" sz="1400" dirty="0" smtClean="0">
                  <a:solidFill>
                    <a:sysClr val="windowText" lastClr="000000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1</a:t>
              </a:r>
              <a:endParaRPr lang="zh-TW" altLang="en-US" sz="1400" dirty="0">
                <a:solidFill>
                  <a:sysClr val="windowText" lastClr="000000"/>
                </a:solidFill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cxnSp>
          <p:nvCxnSpPr>
            <p:cNvPr id="26" name="直線接點 25"/>
            <p:cNvCxnSpPr/>
            <p:nvPr/>
          </p:nvCxnSpPr>
          <p:spPr>
            <a:xfrm>
              <a:off x="4144394" y="1581662"/>
              <a:ext cx="3372412" cy="6825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圓角矩形 26"/>
            <p:cNvSpPr/>
            <p:nvPr/>
          </p:nvSpPr>
          <p:spPr>
            <a:xfrm>
              <a:off x="4144394" y="1902480"/>
              <a:ext cx="1631398" cy="173378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8" name="圓角矩形 27"/>
            <p:cNvSpPr/>
            <p:nvPr/>
          </p:nvSpPr>
          <p:spPr>
            <a:xfrm>
              <a:off x="5885409" y="1902480"/>
              <a:ext cx="1631398" cy="173378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1" name="矩形 30"/>
            <p:cNvSpPr/>
            <p:nvPr/>
          </p:nvSpPr>
          <p:spPr>
            <a:xfrm>
              <a:off x="4144394" y="3931630"/>
              <a:ext cx="664401" cy="29351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400" dirty="0" smtClean="0">
                  <a:solidFill>
                    <a:sysClr val="windowText" lastClr="000000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地點</a:t>
              </a:r>
              <a:r>
                <a:rPr lang="en-US" altLang="zh-TW" sz="1400" dirty="0" smtClean="0">
                  <a:solidFill>
                    <a:sysClr val="windowText" lastClr="000000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2</a:t>
              </a:r>
              <a:endParaRPr lang="zh-TW" altLang="en-US" sz="1400" dirty="0">
                <a:solidFill>
                  <a:sysClr val="windowText" lastClr="000000"/>
                </a:solidFill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cxnSp>
          <p:nvCxnSpPr>
            <p:cNvPr id="32" name="直線接點 31"/>
            <p:cNvCxnSpPr/>
            <p:nvPr/>
          </p:nvCxnSpPr>
          <p:spPr>
            <a:xfrm>
              <a:off x="4144394" y="4348012"/>
              <a:ext cx="3372412" cy="6825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圓角矩形 32"/>
            <p:cNvSpPr/>
            <p:nvPr/>
          </p:nvSpPr>
          <p:spPr>
            <a:xfrm>
              <a:off x="4144394" y="4668830"/>
              <a:ext cx="1631398" cy="173378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4" name="圓角矩形 33"/>
            <p:cNvSpPr/>
            <p:nvPr/>
          </p:nvSpPr>
          <p:spPr>
            <a:xfrm>
              <a:off x="5885409" y="4668830"/>
              <a:ext cx="1631398" cy="173378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35" name="直線單箭頭接點 34"/>
            <p:cNvCxnSpPr/>
            <p:nvPr/>
          </p:nvCxnSpPr>
          <p:spPr>
            <a:xfrm>
              <a:off x="2806976" y="2688234"/>
              <a:ext cx="1000125" cy="9525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圓角矩形 35"/>
            <p:cNvSpPr/>
            <p:nvPr/>
          </p:nvSpPr>
          <p:spPr>
            <a:xfrm>
              <a:off x="7753626" y="1902480"/>
              <a:ext cx="1631398" cy="173378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7" name="圓角矩形 36"/>
            <p:cNvSpPr/>
            <p:nvPr/>
          </p:nvSpPr>
          <p:spPr>
            <a:xfrm>
              <a:off x="7753626" y="4668830"/>
              <a:ext cx="1631398" cy="173378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38" name="直線單箭頭接點 37"/>
            <p:cNvCxnSpPr/>
            <p:nvPr/>
          </p:nvCxnSpPr>
          <p:spPr>
            <a:xfrm flipH="1">
              <a:off x="9682162" y="5630973"/>
              <a:ext cx="1238250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文字方塊 38"/>
          <p:cNvSpPr txBox="1"/>
          <p:nvPr/>
        </p:nvSpPr>
        <p:spPr>
          <a:xfrm>
            <a:off x="1246329" y="341082"/>
            <a:ext cx="17159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電腦</a:t>
            </a:r>
            <a:endParaRPr lang="zh-TW" altLang="en-US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27254087-ACB1-4E0C-8FD0-EFDF59DE4F2E}"/>
              </a:ext>
            </a:extLst>
          </p:cNvPr>
          <p:cNvSpPr/>
          <p:nvPr/>
        </p:nvSpPr>
        <p:spPr>
          <a:xfrm>
            <a:off x="9019619" y="339896"/>
            <a:ext cx="1923068" cy="85784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000" dirty="0" smtClean="0">
                <a:latin typeface="ArialMT" pitchFamily="2" charset="0"/>
                <a:ea typeface="標楷體" panose="03000509000000000000" pitchFamily="65" charset="-120"/>
              </a:rPr>
              <a:t>Album</a:t>
            </a:r>
            <a:endParaRPr lang="zh-TW" altLang="en-US" sz="3000" dirty="0">
              <a:latin typeface="ArialMT" pitchFamily="2" charset="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845124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0" name="群組 29"/>
          <p:cNvGrpSpPr/>
          <p:nvPr/>
        </p:nvGrpSpPr>
        <p:grpSpPr>
          <a:xfrm>
            <a:off x="2967037" y="455382"/>
            <a:ext cx="6257925" cy="5947235"/>
            <a:chOff x="647700" y="424623"/>
            <a:chExt cx="6257925" cy="5947235"/>
          </a:xfrm>
        </p:grpSpPr>
        <p:grpSp>
          <p:nvGrpSpPr>
            <p:cNvPr id="17" name="群組 16"/>
            <p:cNvGrpSpPr/>
            <p:nvPr/>
          </p:nvGrpSpPr>
          <p:grpSpPr>
            <a:xfrm>
              <a:off x="1985118" y="424623"/>
              <a:ext cx="3372413" cy="5947235"/>
              <a:chOff x="2428312" y="438150"/>
              <a:chExt cx="4705912" cy="8298854"/>
            </a:xfrm>
          </p:grpSpPr>
          <p:sp>
            <p:nvSpPr>
              <p:cNvPr id="5" name="圓角矩形 4"/>
              <p:cNvSpPr/>
              <p:nvPr/>
            </p:nvSpPr>
            <p:spPr>
              <a:xfrm>
                <a:off x="2428312" y="438150"/>
                <a:ext cx="4705911" cy="619125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TW" altLang="en-US" dirty="0" smtClean="0">
                    <a:solidFill>
                      <a:sysClr val="windowText" lastClr="000000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</a:rPr>
                  <a:t>地點導覽按鈕列</a:t>
                </a:r>
                <a:endParaRPr lang="zh-TW" altLang="en-US" dirty="0">
                  <a:solidFill>
                    <a:sysClr val="windowText" lastClr="000000"/>
                  </a:solidFill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</p:txBody>
          </p:sp>
          <p:sp>
            <p:nvSpPr>
              <p:cNvPr id="6" name="矩形 5"/>
              <p:cNvSpPr/>
              <p:nvPr/>
            </p:nvSpPr>
            <p:spPr>
              <a:xfrm>
                <a:off x="2428312" y="1428750"/>
                <a:ext cx="927115" cy="40957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TW" altLang="en-US" sz="1400" dirty="0" smtClean="0">
                    <a:solidFill>
                      <a:sysClr val="windowText" lastClr="000000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</a:rPr>
                  <a:t>地點</a:t>
                </a:r>
                <a:r>
                  <a:rPr lang="en-US" altLang="zh-TW" sz="1400" dirty="0" smtClean="0">
                    <a:solidFill>
                      <a:sysClr val="windowText" lastClr="000000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</a:rPr>
                  <a:t>1</a:t>
                </a:r>
                <a:endParaRPr lang="zh-TW" altLang="en-US" sz="1400" dirty="0">
                  <a:solidFill>
                    <a:sysClr val="windowText" lastClr="000000"/>
                  </a:solidFill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</p:txBody>
          </p:sp>
          <p:cxnSp>
            <p:nvCxnSpPr>
              <p:cNvPr id="8" name="直線接點 7"/>
              <p:cNvCxnSpPr/>
              <p:nvPr/>
            </p:nvCxnSpPr>
            <p:spPr>
              <a:xfrm>
                <a:off x="2428312" y="2009776"/>
                <a:ext cx="4705911" cy="9524"/>
              </a:xfrm>
              <a:prstGeom prst="line">
                <a:avLst/>
              </a:prstGeom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" name="圓角矩形 8"/>
              <p:cNvSpPr/>
              <p:nvPr/>
            </p:nvSpPr>
            <p:spPr>
              <a:xfrm>
                <a:off x="2428312" y="2457450"/>
                <a:ext cx="2276475" cy="241935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6" name="圓角矩形 15"/>
              <p:cNvSpPr/>
              <p:nvPr/>
            </p:nvSpPr>
            <p:spPr>
              <a:xfrm>
                <a:off x="4857749" y="2457450"/>
                <a:ext cx="2276475" cy="241935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0" name="矩形 19"/>
              <p:cNvSpPr/>
              <p:nvPr/>
            </p:nvSpPr>
            <p:spPr>
              <a:xfrm>
                <a:off x="2428312" y="5288954"/>
                <a:ext cx="927115" cy="40957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TW" altLang="en-US" sz="1400" dirty="0" smtClean="0">
                    <a:solidFill>
                      <a:sysClr val="windowText" lastClr="000000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</a:rPr>
                  <a:t>地點</a:t>
                </a:r>
                <a:r>
                  <a:rPr lang="en-US" altLang="zh-TW" sz="1400" dirty="0" smtClean="0">
                    <a:solidFill>
                      <a:sysClr val="windowText" lastClr="000000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</a:rPr>
                  <a:t>2</a:t>
                </a:r>
                <a:endParaRPr lang="zh-TW" altLang="en-US" sz="1400" dirty="0">
                  <a:solidFill>
                    <a:sysClr val="windowText" lastClr="000000"/>
                  </a:solidFill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</p:txBody>
          </p:sp>
          <p:cxnSp>
            <p:nvCxnSpPr>
              <p:cNvPr id="21" name="直線接點 20"/>
              <p:cNvCxnSpPr/>
              <p:nvPr/>
            </p:nvCxnSpPr>
            <p:spPr>
              <a:xfrm>
                <a:off x="2428312" y="5869980"/>
                <a:ext cx="4705911" cy="9524"/>
              </a:xfrm>
              <a:prstGeom prst="line">
                <a:avLst/>
              </a:prstGeom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圓角矩形 21"/>
              <p:cNvSpPr/>
              <p:nvPr/>
            </p:nvSpPr>
            <p:spPr>
              <a:xfrm>
                <a:off x="2428312" y="6317654"/>
                <a:ext cx="2276475" cy="241935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3" name="圓角矩形 22"/>
              <p:cNvSpPr/>
              <p:nvPr/>
            </p:nvSpPr>
            <p:spPr>
              <a:xfrm>
                <a:off x="4857749" y="6317654"/>
                <a:ext cx="2276475" cy="241935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cxnSp>
          <p:nvCxnSpPr>
            <p:cNvPr id="25" name="直線單箭頭接點 24"/>
            <p:cNvCxnSpPr/>
            <p:nvPr/>
          </p:nvCxnSpPr>
          <p:spPr>
            <a:xfrm>
              <a:off x="647700" y="2657475"/>
              <a:ext cx="1000125" cy="9525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線單箭頭接點 28"/>
            <p:cNvCxnSpPr/>
            <p:nvPr/>
          </p:nvCxnSpPr>
          <p:spPr>
            <a:xfrm flipH="1">
              <a:off x="5667375" y="5514489"/>
              <a:ext cx="1238250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文字方塊 60"/>
          <p:cNvSpPr txBox="1"/>
          <p:nvPr/>
        </p:nvSpPr>
        <p:spPr>
          <a:xfrm>
            <a:off x="2217879" y="455382"/>
            <a:ext cx="17159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手機、平板</a:t>
            </a:r>
            <a:endParaRPr lang="zh-TW" altLang="en-US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27254087-ACB1-4E0C-8FD0-EFDF59DE4F2E}"/>
              </a:ext>
            </a:extLst>
          </p:cNvPr>
          <p:cNvSpPr/>
          <p:nvPr/>
        </p:nvSpPr>
        <p:spPr>
          <a:xfrm>
            <a:off x="9019619" y="339896"/>
            <a:ext cx="1923068" cy="85784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000" dirty="0" smtClean="0">
                <a:latin typeface="ArialMT" pitchFamily="2" charset="0"/>
                <a:ea typeface="標楷體" panose="03000509000000000000" pitchFamily="65" charset="-120"/>
              </a:rPr>
              <a:t>Album</a:t>
            </a:r>
            <a:endParaRPr lang="zh-TW" altLang="en-US" sz="3000" dirty="0">
              <a:latin typeface="ArialMT" pitchFamily="2" charset="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7587567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2192000" cy="685800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7388" y="1552428"/>
            <a:ext cx="4810292" cy="5201399"/>
          </a:xfrm>
          <a:prstGeom prst="rect">
            <a:avLst/>
          </a:prstGeom>
        </p:spPr>
      </p:pic>
      <p:sp>
        <p:nvSpPr>
          <p:cNvPr id="9" name="標題 1"/>
          <p:cNvSpPr txBox="1">
            <a:spLocks/>
          </p:cNvSpPr>
          <p:nvPr/>
        </p:nvSpPr>
        <p:spPr>
          <a:xfrm>
            <a:off x="416689" y="0"/>
            <a:ext cx="4097438" cy="11487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4400" dirty="0">
                <a:latin typeface="標楷體" panose="03000509000000000000" pitchFamily="65" charset="-120"/>
                <a:ea typeface="標楷體" panose="03000509000000000000" pitchFamily="65" charset="-120"/>
              </a:rPr>
              <a:t>首頁</a:t>
            </a:r>
            <a:r>
              <a:rPr lang="en-US" altLang="zh-TW" sz="4400" dirty="0"/>
              <a:t>wireframe</a:t>
            </a:r>
            <a:endParaRPr lang="zh-TW" altLang="en-US" sz="4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6915023" y="5961162"/>
            <a:ext cx="36285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社群網站連結</a:t>
            </a:r>
          </a:p>
        </p:txBody>
      </p:sp>
      <p:sp>
        <p:nvSpPr>
          <p:cNvPr id="12" name="橢圓 11"/>
          <p:cNvSpPr/>
          <p:nvPr/>
        </p:nvSpPr>
        <p:spPr>
          <a:xfrm>
            <a:off x="5832099" y="1854201"/>
            <a:ext cx="355581" cy="360679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/>
          <p:cNvSpPr txBox="1"/>
          <p:nvPr/>
        </p:nvSpPr>
        <p:spPr>
          <a:xfrm>
            <a:off x="5842056" y="1788318"/>
            <a:ext cx="3356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1</a:t>
            </a:r>
            <a:endParaRPr lang="zh-TW" altLang="en-US" sz="2400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3" name="橢圓 12"/>
          <p:cNvSpPr/>
          <p:nvPr/>
        </p:nvSpPr>
        <p:spPr>
          <a:xfrm>
            <a:off x="4336337" y="3106196"/>
            <a:ext cx="355581" cy="360679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文字方塊 13"/>
          <p:cNvSpPr txBox="1"/>
          <p:nvPr/>
        </p:nvSpPr>
        <p:spPr>
          <a:xfrm>
            <a:off x="4346294" y="3040313"/>
            <a:ext cx="3356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2</a:t>
            </a:r>
            <a:endParaRPr lang="zh-TW" altLang="en-US" sz="2400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7" name="橢圓 16"/>
          <p:cNvSpPr/>
          <p:nvPr/>
        </p:nvSpPr>
        <p:spPr>
          <a:xfrm>
            <a:off x="4838606" y="4425710"/>
            <a:ext cx="355581" cy="360679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文字方塊 17"/>
          <p:cNvSpPr txBox="1"/>
          <p:nvPr/>
        </p:nvSpPr>
        <p:spPr>
          <a:xfrm>
            <a:off x="4848563" y="4359827"/>
            <a:ext cx="3356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3</a:t>
            </a:r>
            <a:endParaRPr lang="zh-TW" altLang="en-US" sz="2400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9" name="橢圓 18"/>
          <p:cNvSpPr/>
          <p:nvPr/>
        </p:nvSpPr>
        <p:spPr>
          <a:xfrm>
            <a:off x="5016397" y="6021105"/>
            <a:ext cx="355581" cy="360679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文字方塊 19"/>
          <p:cNvSpPr txBox="1"/>
          <p:nvPr/>
        </p:nvSpPr>
        <p:spPr>
          <a:xfrm>
            <a:off x="5016396" y="5962991"/>
            <a:ext cx="2769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4</a:t>
            </a:r>
            <a:endParaRPr lang="zh-TW" altLang="en-US" sz="2400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6851085" y="1757540"/>
            <a:ext cx="34805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主導覽列</a:t>
            </a:r>
          </a:p>
        </p:txBody>
      </p:sp>
      <p:cxnSp>
        <p:nvCxnSpPr>
          <p:cNvPr id="23" name="直線單箭頭接點 22"/>
          <p:cNvCxnSpPr/>
          <p:nvPr/>
        </p:nvCxnSpPr>
        <p:spPr>
          <a:xfrm flipH="1">
            <a:off x="6187680" y="2034540"/>
            <a:ext cx="663405" cy="0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/>
          <p:cNvCxnSpPr/>
          <p:nvPr/>
        </p:nvCxnSpPr>
        <p:spPr>
          <a:xfrm flipH="1">
            <a:off x="4691919" y="3286535"/>
            <a:ext cx="2159166" cy="10899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字方塊 26"/>
          <p:cNvSpPr txBox="1"/>
          <p:nvPr/>
        </p:nvSpPr>
        <p:spPr>
          <a:xfrm>
            <a:off x="6851086" y="2967749"/>
            <a:ext cx="17026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主形象圖</a:t>
            </a:r>
          </a:p>
        </p:txBody>
      </p:sp>
      <p:sp>
        <p:nvSpPr>
          <p:cNvPr id="28" name="文字方塊 27"/>
          <p:cNvSpPr txBox="1"/>
          <p:nvPr/>
        </p:nvSpPr>
        <p:spPr>
          <a:xfrm>
            <a:off x="6915023" y="4369716"/>
            <a:ext cx="36285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簡單敘述</a:t>
            </a:r>
          </a:p>
        </p:txBody>
      </p:sp>
      <p:cxnSp>
        <p:nvCxnSpPr>
          <p:cNvPr id="29" name="直線單箭頭接點 28"/>
          <p:cNvCxnSpPr/>
          <p:nvPr/>
        </p:nvCxnSpPr>
        <p:spPr>
          <a:xfrm flipH="1">
            <a:off x="5206979" y="4631326"/>
            <a:ext cx="1644106" cy="10899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單箭頭接點 30"/>
          <p:cNvCxnSpPr/>
          <p:nvPr/>
        </p:nvCxnSpPr>
        <p:spPr>
          <a:xfrm flipH="1" flipV="1">
            <a:off x="5396209" y="6231244"/>
            <a:ext cx="1479153" cy="7510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54960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1270" y="1335230"/>
            <a:ext cx="4896948" cy="5295101"/>
          </a:xfrm>
          <a:prstGeom prst="rect">
            <a:avLst/>
          </a:prstGeom>
        </p:spPr>
      </p:pic>
      <p:sp>
        <p:nvSpPr>
          <p:cNvPr id="5" name="標題 1"/>
          <p:cNvSpPr txBox="1">
            <a:spLocks/>
          </p:cNvSpPr>
          <p:nvPr/>
        </p:nvSpPr>
        <p:spPr>
          <a:xfrm>
            <a:off x="0" y="442535"/>
            <a:ext cx="5567422" cy="662597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4400" dirty="0">
                <a:latin typeface="標楷體" panose="03000509000000000000" pitchFamily="65" charset="-120"/>
                <a:ea typeface="標楷體" panose="03000509000000000000" pitchFamily="65" charset="-120"/>
              </a:rPr>
              <a:t>首頁灰階</a:t>
            </a:r>
            <a:r>
              <a:rPr lang="en-US" altLang="zh-TW" sz="4400" dirty="0"/>
              <a:t>wireframe</a:t>
            </a:r>
            <a:endParaRPr lang="zh-TW" altLang="en-US" sz="4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6933907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148" y="1139502"/>
            <a:ext cx="4853648" cy="5248282"/>
          </a:xfrm>
          <a:prstGeom prst="rect">
            <a:avLst/>
          </a:prstGeom>
        </p:spPr>
      </p:pic>
      <p:sp>
        <p:nvSpPr>
          <p:cNvPr id="4" name="標題 1"/>
          <p:cNvSpPr txBox="1">
            <a:spLocks/>
          </p:cNvSpPr>
          <p:nvPr/>
        </p:nvSpPr>
        <p:spPr>
          <a:xfrm>
            <a:off x="0" y="298621"/>
            <a:ext cx="3515360" cy="662597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4400" dirty="0">
                <a:latin typeface="標楷體" panose="03000509000000000000" pitchFamily="65" charset="-120"/>
                <a:ea typeface="標楷體" panose="03000509000000000000" pitchFamily="65" charset="-120"/>
              </a:rPr>
              <a:t>視覺圖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8309125" y="2842965"/>
            <a:ext cx="391610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  用郵票的邊框效果製造出國旅遊的感覺，並以一張大的世界地圖，讓人一目了然，知道我們的網站方向</a:t>
            </a: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780" y="5187455"/>
            <a:ext cx="1076204" cy="1081403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7259251" y="5187455"/>
            <a:ext cx="31097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  使用色鉛筆的背景來呼應我們整體主要的手繪風格</a:t>
            </a:r>
          </a:p>
        </p:txBody>
      </p:sp>
      <p:pic>
        <p:nvPicPr>
          <p:cNvPr id="14" name="圖片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3495" y="2412566"/>
            <a:ext cx="1992977" cy="2430459"/>
          </a:xfrm>
          <a:prstGeom prst="rect">
            <a:avLst/>
          </a:prstGeom>
        </p:spPr>
      </p:pic>
      <p:pic>
        <p:nvPicPr>
          <p:cNvPr id="2050" name="Picture 2" descr="Open Sans Font Free by Ascender Fonts | Font Squirrel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22" t="26410" r="4912" b="25324"/>
          <a:stretch/>
        </p:blipFill>
        <p:spPr bwMode="auto">
          <a:xfrm>
            <a:off x="6096000" y="1139502"/>
            <a:ext cx="2365472" cy="638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字方塊 7"/>
          <p:cNvSpPr txBox="1"/>
          <p:nvPr/>
        </p:nvSpPr>
        <p:spPr>
          <a:xfrm>
            <a:off x="8647629" y="961157"/>
            <a:ext cx="33582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  誠實、開放的表現形式、及一個中立，但又具親和力的外觀</a:t>
            </a:r>
          </a:p>
        </p:txBody>
      </p:sp>
    </p:spTree>
    <p:extLst>
      <p:ext uri="{BB962C8B-B14F-4D97-AF65-F5344CB8AC3E}">
        <p14:creationId xmlns:p14="http://schemas.microsoft.com/office/powerpoint/2010/main" val="1997391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圖片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2192000" cy="68580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33826" y="383003"/>
            <a:ext cx="10515600" cy="990720"/>
          </a:xfrm>
        </p:spPr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創作發想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3012677" y="2457537"/>
            <a:ext cx="616664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   為了讓平常撰寫的日記，更加有趣不單單只有密密麻麻的文字，因此除了增加旅途中的照片，還設計簡單的日記風格背景，讓大家就像是在讀小說一樣，會想一頁接著一頁。</a:t>
            </a:r>
          </a:p>
        </p:txBody>
      </p:sp>
      <p:sp>
        <p:nvSpPr>
          <p:cNvPr id="12" name="矩形 11"/>
          <p:cNvSpPr/>
          <p:nvPr/>
        </p:nvSpPr>
        <p:spPr>
          <a:xfrm>
            <a:off x="2519680" y="2122485"/>
            <a:ext cx="7091680" cy="2855915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268163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標題 1"/>
          <p:cNvSpPr txBox="1">
            <a:spLocks/>
          </p:cNvSpPr>
          <p:nvPr/>
        </p:nvSpPr>
        <p:spPr>
          <a:xfrm>
            <a:off x="578837" y="187865"/>
            <a:ext cx="5164334" cy="71427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設計元素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979054" y="1090007"/>
            <a:ext cx="30581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字型</a:t>
            </a:r>
            <a:endParaRPr lang="en-US" altLang="zh-TW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2238894" y="1731207"/>
            <a:ext cx="9113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模擬在日記本上撰寫的字體，我們選擇有手寫感覺的</a:t>
            </a:r>
            <a:r>
              <a:rPr lang="en-US" altLang="zh-TW" sz="2400" dirty="0">
                <a:latin typeface="Ink Free" panose="03080402000500000000" pitchFamily="66" charset="0"/>
                <a:ea typeface="標楷體" panose="03000509000000000000" pitchFamily="65" charset="-120"/>
              </a:rPr>
              <a:t>Ink Free</a:t>
            </a:r>
            <a:r>
              <a:rPr lang="zh-TW" altLang="en-US" sz="2400" dirty="0">
                <a:latin typeface="Ink Free" panose="03080402000500000000" pitchFamily="66" charset="0"/>
                <a:ea typeface="標楷體" panose="03000509000000000000" pitchFamily="65" charset="-120"/>
              </a:rPr>
              <a:t>字體</a:t>
            </a:r>
          </a:p>
        </p:txBody>
      </p:sp>
      <p:sp>
        <p:nvSpPr>
          <p:cNvPr id="7" name="文字方塊 6"/>
          <p:cNvSpPr txBox="1"/>
          <p:nvPr/>
        </p:nvSpPr>
        <p:spPr>
          <a:xfrm>
            <a:off x="979054" y="2192872"/>
            <a:ext cx="30581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語言</a:t>
            </a:r>
            <a:endParaRPr lang="en-US" altLang="zh-TW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2238894" y="2960082"/>
            <a:ext cx="97129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讓人彷彿置身於國外的海邊度假，喝著冰涼飲料，看著</a:t>
            </a:r>
            <a:r>
              <a:rPr lang="en-US" altLang="zh-TW" sz="2400" dirty="0">
                <a:latin typeface="Ink Free" panose="03080402000500000000" pitchFamily="66" charset="0"/>
                <a:ea typeface="標楷體" panose="03000509000000000000" pitchFamily="65" charset="-120"/>
              </a:rPr>
              <a:t>English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dirty="0">
                <a:latin typeface="Ink Free" panose="03080402000500000000" pitchFamily="66" charset="0"/>
                <a:ea typeface="標楷體" panose="03000509000000000000" pitchFamily="65" charset="-120"/>
              </a:rPr>
              <a:t>novel</a:t>
            </a:r>
            <a:endParaRPr lang="zh-TW" altLang="en-US" sz="2400" dirty="0">
              <a:latin typeface="Ink Free" panose="03080402000500000000" pitchFamily="66" charset="0"/>
              <a:ea typeface="標楷體" panose="03000509000000000000" pitchFamily="65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905163" y="3736305"/>
            <a:ext cx="30581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顏色</a:t>
            </a:r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0361" y="4523405"/>
            <a:ext cx="4321506" cy="2014452"/>
          </a:xfrm>
          <a:prstGeom prst="rect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4957" y="4569289"/>
            <a:ext cx="383857" cy="369899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sp>
        <p:nvSpPr>
          <p:cNvPr id="12" name="文字方塊 11"/>
          <p:cNvSpPr txBox="1"/>
          <p:nvPr/>
        </p:nvSpPr>
        <p:spPr>
          <a:xfrm>
            <a:off x="6852434" y="4523405"/>
            <a:ext cx="2834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R:181, G:227, B:273</a:t>
            </a:r>
            <a:endParaRPr lang="zh-TW" altLang="en-US" sz="2400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6168274" y="5068683"/>
            <a:ext cx="40309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淺藍色給人放鬆</a:t>
            </a:r>
            <a:r>
              <a:rPr lang="zh-TW" altLang="en-US" sz="2000" dirty="0">
                <a:latin typeface="PMingLiU" panose="02020500000000000000" pitchFamily="18" charset="-120"/>
                <a:ea typeface="PMingLiU" panose="02020500000000000000" pitchFamily="18" charset="-120"/>
              </a:rPr>
              <a:t>、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度假的感覺，又代表著清澈無汙染的海洋，讓人彷彿也身在海洋中觀看海底生物</a:t>
            </a:r>
          </a:p>
        </p:txBody>
      </p:sp>
    </p:spTree>
    <p:extLst>
      <p:ext uri="{BB962C8B-B14F-4D97-AF65-F5344CB8AC3E}">
        <p14:creationId xmlns:p14="http://schemas.microsoft.com/office/powerpoint/2010/main" val="2511057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2192000" cy="6858000"/>
          </a:xfrm>
          <a:prstGeom prst="rect">
            <a:avLst/>
          </a:prstGeom>
        </p:spPr>
      </p:pic>
      <p:sp>
        <p:nvSpPr>
          <p:cNvPr id="3" name="標題 1"/>
          <p:cNvSpPr txBox="1">
            <a:spLocks/>
          </p:cNvSpPr>
          <p:nvPr/>
        </p:nvSpPr>
        <p:spPr>
          <a:xfrm>
            <a:off x="1493237" y="674248"/>
            <a:ext cx="2592380" cy="71427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未來規劃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1574896" y="2028768"/>
            <a:ext cx="8307249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前端：</a:t>
            </a:r>
          </a:p>
          <a:p>
            <a:pPr lvl="1" algn="just"/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新增群組書籤索引頁面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just"/>
            <a:endParaRPr lang="en-US" altLang="zh-TW" sz="2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just"/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文章總覽：</a:t>
            </a:r>
          </a:p>
          <a:p>
            <a:pPr lvl="1" algn="just"/>
            <a:r>
              <a:rPr lang="zh-TW" altLang="en-US" sz="2600" dirty="0">
                <a:latin typeface="標楷體" panose="03000509000000000000" pitchFamily="65" charset="-120"/>
                <a:ea typeface="標楷體" panose="03000509000000000000" pitchFamily="65" charset="-120"/>
              </a:rPr>
              <a:t>新增文章群組書籤功能，可用於標記重要特定日記</a:t>
            </a:r>
            <a:endParaRPr lang="en-US" altLang="zh-TW" sz="2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just"/>
            <a:endParaRPr lang="en-US" altLang="zh-TW" sz="2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just"/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文章編輯：</a:t>
            </a:r>
          </a:p>
          <a:p>
            <a:pPr lvl="1" algn="just"/>
            <a:r>
              <a:rPr lang="zh-TW" altLang="en-US" sz="2600" dirty="0">
                <a:latin typeface="標楷體" panose="03000509000000000000" pitchFamily="65" charset="-120"/>
                <a:ea typeface="標楷體" panose="03000509000000000000" pitchFamily="65" charset="-120"/>
              </a:rPr>
              <a:t>新增物件拖弋功能（類似</a:t>
            </a:r>
            <a:r>
              <a:rPr lang="en-US" altLang="zh-TW" sz="26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ppt</a:t>
            </a:r>
            <a:r>
              <a:rPr lang="en-US" altLang="zh-TW" sz="2600" dirty="0"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r>
              <a:rPr lang="zh-TW" altLang="en-US" sz="2600" dirty="0">
                <a:latin typeface="標楷體" panose="03000509000000000000" pitchFamily="65" charset="-120"/>
                <a:ea typeface="標楷體" panose="03000509000000000000" pitchFamily="65" charset="-120"/>
              </a:rPr>
              <a:t>，不侷限於特定撰寫格式</a:t>
            </a:r>
            <a:endParaRPr lang="en-US" altLang="zh-TW" sz="2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just"/>
            <a:r>
              <a:rPr lang="zh-TW" altLang="en-US" sz="2600" dirty="0">
                <a:latin typeface="標楷體" panose="03000509000000000000" pitchFamily="65" charset="-120"/>
                <a:ea typeface="標楷體" panose="03000509000000000000" pitchFamily="65" charset="-120"/>
              </a:rPr>
              <a:t>  </a:t>
            </a:r>
          </a:p>
        </p:txBody>
      </p:sp>
      <p:sp>
        <p:nvSpPr>
          <p:cNvPr id="6" name="矩形 5"/>
          <p:cNvSpPr/>
          <p:nvPr/>
        </p:nvSpPr>
        <p:spPr>
          <a:xfrm>
            <a:off x="1493236" y="1776646"/>
            <a:ext cx="8470570" cy="4245782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981530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2192000" cy="6858000"/>
          </a:xfrm>
          <a:prstGeom prst="rect">
            <a:avLst/>
          </a:prstGeom>
        </p:spPr>
      </p:pic>
      <p:sp>
        <p:nvSpPr>
          <p:cNvPr id="3" name="標題 1"/>
          <p:cNvSpPr txBox="1">
            <a:spLocks/>
          </p:cNvSpPr>
          <p:nvPr/>
        </p:nvSpPr>
        <p:spPr>
          <a:xfrm>
            <a:off x="1493237" y="674248"/>
            <a:ext cx="2592380" cy="71427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未來規劃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1835234" y="2197475"/>
            <a:ext cx="7513304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後臺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 lvl="1" algn="just"/>
            <a:r>
              <a:rPr lang="en-US" altLang="zh-TW" sz="2600" dirty="0">
                <a:latin typeface="標楷體" panose="03000509000000000000" pitchFamily="65" charset="-120"/>
                <a:ea typeface="標楷體" panose="03000509000000000000" pitchFamily="65" charset="-120"/>
              </a:rPr>
              <a:t>1.</a:t>
            </a:r>
            <a:r>
              <a:rPr lang="zh-TW" altLang="en-US" sz="2600" dirty="0">
                <a:latin typeface="標楷體" panose="03000509000000000000" pitchFamily="65" charset="-120"/>
                <a:ea typeface="標楷體" panose="03000509000000000000" pitchFamily="65" charset="-120"/>
              </a:rPr>
              <a:t>文章可修改、新增、刪除</a:t>
            </a:r>
            <a:endParaRPr lang="en-US" altLang="zh-TW" sz="2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1" algn="just"/>
            <a:r>
              <a:rPr lang="en-US" altLang="zh-TW" sz="2600" dirty="0">
                <a:latin typeface="標楷體" panose="03000509000000000000" pitchFamily="65" charset="-120"/>
                <a:ea typeface="標楷體" panose="03000509000000000000" pitchFamily="65" charset="-120"/>
              </a:rPr>
              <a:t>2.</a:t>
            </a:r>
            <a:r>
              <a:rPr lang="zh-TW" altLang="en-US" sz="2600" dirty="0">
                <a:latin typeface="標楷體" panose="03000509000000000000" pitchFamily="65" charset="-120"/>
                <a:ea typeface="標楷體" panose="03000509000000000000" pitchFamily="65" charset="-120"/>
              </a:rPr>
              <a:t>在線上直接上傳圖片載入到相冊裡</a:t>
            </a:r>
            <a:endParaRPr lang="en-US" altLang="zh-TW" sz="2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1" algn="just"/>
            <a:r>
              <a:rPr lang="en-US" altLang="zh-TW" sz="2600" dirty="0">
                <a:latin typeface="標楷體" panose="03000509000000000000" pitchFamily="65" charset="-120"/>
                <a:ea typeface="標楷體" panose="03000509000000000000" pitchFamily="65" charset="-120"/>
              </a:rPr>
              <a:t>3.</a:t>
            </a:r>
            <a:r>
              <a:rPr lang="zh-TW" altLang="en-US" sz="2600" dirty="0">
                <a:latin typeface="標楷體" panose="03000509000000000000" pitchFamily="65" charset="-120"/>
                <a:ea typeface="標楷體" panose="03000509000000000000" pitchFamily="65" charset="-120"/>
              </a:rPr>
              <a:t>建立登入系統，讓撰寫者的內容不會被觀看者所更改。</a:t>
            </a:r>
            <a:endParaRPr lang="en-US" altLang="zh-TW" sz="2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1" algn="just"/>
            <a:endParaRPr lang="en-US" altLang="zh-TW" sz="2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just"/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動畫方面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 lvl="1" algn="just"/>
            <a:r>
              <a:rPr lang="zh-TW" altLang="en-US" sz="2600" dirty="0">
                <a:latin typeface="標楷體" panose="03000509000000000000" pitchFamily="65" charset="-120"/>
                <a:ea typeface="標楷體" panose="03000509000000000000" pitchFamily="65" charset="-120"/>
              </a:rPr>
              <a:t>加入一些動畫按鈕，讓畫面呈現地更加有趣</a:t>
            </a:r>
            <a:endParaRPr lang="en-US" altLang="zh-TW" sz="2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493236" y="1776646"/>
            <a:ext cx="8197301" cy="4245782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320337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圖片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83026" y="565883"/>
            <a:ext cx="10515600" cy="990720"/>
          </a:xfrm>
        </p:spPr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專案背景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3351589" y="2772219"/>
            <a:ext cx="548882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   紀錄在旅途中或是遊學中發生的各種趣事或是學習到的經驗，並搭配旅途中的圖片，讓日記畫面更加有趣</a:t>
            </a:r>
          </a:p>
        </p:txBody>
      </p:sp>
      <p:sp>
        <p:nvSpPr>
          <p:cNvPr id="22" name="矩形 21"/>
          <p:cNvSpPr/>
          <p:nvPr/>
        </p:nvSpPr>
        <p:spPr>
          <a:xfrm>
            <a:off x="2519680" y="2122485"/>
            <a:ext cx="7091680" cy="2855915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932112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2192000" cy="6858000"/>
          </a:xfrm>
          <a:prstGeom prst="rect">
            <a:avLst/>
          </a:prstGeom>
        </p:spPr>
      </p:pic>
      <p:sp>
        <p:nvSpPr>
          <p:cNvPr id="3" name="標題 1"/>
          <p:cNvSpPr txBox="1">
            <a:spLocks/>
          </p:cNvSpPr>
          <p:nvPr/>
        </p:nvSpPr>
        <p:spPr>
          <a:xfrm>
            <a:off x="3816023" y="2397944"/>
            <a:ext cx="7198818" cy="283620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8000" dirty="0">
                <a:latin typeface="標楷體" panose="03000509000000000000" pitchFamily="65" charset="-120"/>
                <a:ea typeface="標楷體" panose="03000509000000000000" pitchFamily="65" charset="-120"/>
              </a:rPr>
              <a:t>更改地方</a:t>
            </a:r>
            <a:endParaRPr lang="en-US" altLang="zh-TW" sz="8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6229154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29" y="-297"/>
            <a:ext cx="12193057" cy="6858594"/>
          </a:xfrm>
          <a:prstGeom prst="rect">
            <a:avLst/>
          </a:prstGeom>
        </p:spPr>
      </p:pic>
      <p:sp>
        <p:nvSpPr>
          <p:cNvPr id="6" name="標題 1"/>
          <p:cNvSpPr txBox="1">
            <a:spLocks/>
          </p:cNvSpPr>
          <p:nvPr/>
        </p:nvSpPr>
        <p:spPr>
          <a:xfrm>
            <a:off x="483475" y="690945"/>
            <a:ext cx="12192000" cy="1325563"/>
          </a:xfrm>
          <a:prstGeom prst="rect">
            <a:avLst/>
          </a:prstGeom>
        </p:spPr>
        <p:txBody>
          <a:bodyPr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6000" dirty="0">
                <a:latin typeface="標楷體" panose="03000509000000000000" pitchFamily="65" charset="-120"/>
                <a:ea typeface="標楷體" panose="03000509000000000000" pitchFamily="65" charset="-120"/>
              </a:rPr>
              <a:t>一致性和標準</a:t>
            </a:r>
            <a:r>
              <a:rPr lang="en-US" altLang="zh-TW" sz="6000" dirty="0">
                <a:latin typeface="標楷體" panose="03000509000000000000" pitchFamily="65" charset="-120"/>
                <a:ea typeface="標楷體" panose="03000509000000000000" pitchFamily="65" charset="-120"/>
              </a:rPr>
              <a:t/>
            </a:r>
            <a:br>
              <a:rPr lang="en-US" altLang="zh-TW" sz="6000" dirty="0">
                <a:latin typeface="標楷體" panose="03000509000000000000" pitchFamily="65" charset="-120"/>
                <a:ea typeface="標楷體" panose="03000509000000000000" pitchFamily="65" charset="-120"/>
              </a:rPr>
            </a:br>
            <a:r>
              <a:rPr lang="zh-TW" altLang="en-US" sz="6000" dirty="0">
                <a:latin typeface="標楷體" panose="03000509000000000000" pitchFamily="65" charset="-120"/>
                <a:ea typeface="標楷體" panose="03000509000000000000" pitchFamily="65" charset="-120"/>
              </a:rPr>
              <a:t>        </a:t>
            </a:r>
            <a:endParaRPr lang="zh-TW" altLang="en-US" sz="35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7" name="圖片 6" descr="畫面剪輯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64" r="6488"/>
          <a:stretch/>
        </p:blipFill>
        <p:spPr>
          <a:xfrm>
            <a:off x="342375" y="2016508"/>
            <a:ext cx="6363223" cy="368888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8" name="標題 1"/>
          <p:cNvSpPr txBox="1">
            <a:spLocks/>
          </p:cNvSpPr>
          <p:nvPr/>
        </p:nvSpPr>
        <p:spPr>
          <a:xfrm>
            <a:off x="7048502" y="1353726"/>
            <a:ext cx="4929000" cy="4823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2900" dirty="0">
                <a:latin typeface="標楷體" panose="03000509000000000000" pitchFamily="65" charset="-120"/>
                <a:ea typeface="標楷體" panose="03000509000000000000" pitchFamily="65" charset="-120"/>
              </a:rPr>
              <a:t>發現問題</a:t>
            </a:r>
            <a:r>
              <a:rPr lang="en-US" altLang="zh-TW" sz="2900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endParaRPr lang="en-US" altLang="zh-TW" sz="2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600" dirty="0">
                <a:latin typeface="標楷體" panose="03000509000000000000" pitchFamily="65" charset="-120"/>
                <a:ea typeface="標楷體" panose="03000509000000000000" pitchFamily="65" charset="-120"/>
              </a:rPr>
              <a:t>首頁字體跟日記字體缺乏連貫性</a:t>
            </a:r>
            <a:endParaRPr lang="en-US" altLang="zh-TW" sz="2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sz="2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900" dirty="0">
                <a:latin typeface="標楷體" panose="03000509000000000000" pitchFamily="65" charset="-120"/>
                <a:ea typeface="標楷體" panose="03000509000000000000" pitchFamily="65" charset="-120"/>
              </a:rPr>
              <a:t>解決方法</a:t>
            </a:r>
            <a:r>
              <a:rPr lang="en-US" altLang="zh-TW" sz="2900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endParaRPr lang="en-US" altLang="zh-TW" sz="2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600" dirty="0">
                <a:latin typeface="標楷體" panose="03000509000000000000" pitchFamily="65" charset="-120"/>
                <a:ea typeface="標楷體" panose="03000509000000000000" pitchFamily="65" charset="-120"/>
              </a:rPr>
              <a:t>將首頁的字體改成手寫風格的字體，讓使用者有在讀日記的感覺</a:t>
            </a:r>
          </a:p>
        </p:txBody>
      </p:sp>
    </p:spTree>
    <p:extLst>
      <p:ext uri="{BB962C8B-B14F-4D97-AF65-F5344CB8AC3E}">
        <p14:creationId xmlns:p14="http://schemas.microsoft.com/office/powerpoint/2010/main" val="10670670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333"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5" name="標題 1"/>
          <p:cNvSpPr txBox="1">
            <a:spLocks/>
          </p:cNvSpPr>
          <p:nvPr/>
        </p:nvSpPr>
        <p:spPr>
          <a:xfrm>
            <a:off x="515007" y="606863"/>
            <a:ext cx="12192000" cy="1325563"/>
          </a:xfrm>
          <a:prstGeom prst="rect">
            <a:avLst/>
          </a:prstGeom>
        </p:spPr>
        <p:txBody>
          <a:bodyPr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6000">
                <a:latin typeface="標楷體" panose="03000509000000000000" pitchFamily="65" charset="-120"/>
                <a:ea typeface="標楷體" panose="03000509000000000000" pitchFamily="65" charset="-120"/>
              </a:rPr>
              <a:t>辨識而非記憶 </a:t>
            </a:r>
            <a:r>
              <a:rPr lang="en-US" altLang="zh-TW" sz="5400">
                <a:latin typeface="標楷體" panose="03000509000000000000" pitchFamily="65" charset="-120"/>
                <a:ea typeface="標楷體" panose="03000509000000000000" pitchFamily="65" charset="-120"/>
              </a:rPr>
              <a:t/>
            </a:r>
            <a:br>
              <a:rPr lang="en-US" altLang="zh-TW" sz="5400">
                <a:latin typeface="標楷體" panose="03000509000000000000" pitchFamily="65" charset="-120"/>
                <a:ea typeface="標楷體" panose="03000509000000000000" pitchFamily="65" charset="-120"/>
              </a:rPr>
            </a:br>
            <a:r>
              <a:rPr lang="zh-TW" altLang="en-US" sz="5400">
                <a:latin typeface="標楷體" panose="03000509000000000000" pitchFamily="65" charset="-120"/>
                <a:ea typeface="標楷體" panose="03000509000000000000" pitchFamily="65" charset="-120"/>
              </a:rPr>
              <a:t>        </a:t>
            </a:r>
            <a:endParaRPr lang="zh-TW" altLang="en-US" sz="35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/>
          <a:srcRect t="7926" b="4667"/>
          <a:stretch/>
        </p:blipFill>
        <p:spPr>
          <a:xfrm>
            <a:off x="297587" y="2076700"/>
            <a:ext cx="6867767" cy="3376652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sp>
        <p:nvSpPr>
          <p:cNvPr id="7" name="標題 1"/>
          <p:cNvSpPr txBox="1">
            <a:spLocks/>
          </p:cNvSpPr>
          <p:nvPr/>
        </p:nvSpPr>
        <p:spPr>
          <a:xfrm>
            <a:off x="7462940" y="1525908"/>
            <a:ext cx="4329668" cy="4823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2900" dirty="0">
                <a:latin typeface="標楷體" panose="03000509000000000000" pitchFamily="65" charset="-120"/>
                <a:ea typeface="標楷體" panose="03000509000000000000" pitchFamily="65" charset="-120"/>
              </a:rPr>
              <a:t>發現問題</a:t>
            </a:r>
            <a:r>
              <a:rPr lang="en-US" altLang="zh-TW" sz="2900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endParaRPr lang="en-US" altLang="zh-TW" sz="27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700" dirty="0">
                <a:latin typeface="標楷體" panose="03000509000000000000" pitchFamily="65" charset="-120"/>
                <a:ea typeface="標楷體" panose="03000509000000000000" pitchFamily="65" charset="-120"/>
              </a:rPr>
              <a:t>每張日記頁面看不出當前觀看的月份頁數</a:t>
            </a:r>
            <a:endParaRPr lang="en-US" altLang="zh-TW" sz="27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sz="27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900" dirty="0">
                <a:latin typeface="標楷體" panose="03000509000000000000" pitchFamily="65" charset="-120"/>
                <a:ea typeface="標楷體" panose="03000509000000000000" pitchFamily="65" charset="-120"/>
              </a:rPr>
              <a:t>解決方法</a:t>
            </a:r>
            <a:r>
              <a:rPr lang="en-US" altLang="zh-TW" sz="2900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en-US" altLang="zh-TW" sz="2700" dirty="0">
                <a:latin typeface="標楷體" panose="03000509000000000000" pitchFamily="65" charset="-120"/>
                <a:ea typeface="標楷體" panose="03000509000000000000" pitchFamily="65" charset="-120"/>
              </a:rPr>
              <a:t/>
            </a:r>
            <a:br>
              <a:rPr lang="en-US" altLang="zh-TW" sz="2700" dirty="0">
                <a:latin typeface="標楷體" panose="03000509000000000000" pitchFamily="65" charset="-120"/>
                <a:ea typeface="標楷體" panose="03000509000000000000" pitchFamily="65" charset="-120"/>
              </a:rPr>
            </a:br>
            <a:endParaRPr lang="en-US" altLang="zh-TW" sz="27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700" dirty="0">
                <a:latin typeface="標楷體" panose="03000509000000000000" pitchFamily="65" charset="-120"/>
                <a:ea typeface="標楷體" panose="03000509000000000000" pitchFamily="65" charset="-120"/>
              </a:rPr>
              <a:t>增加導覽路徑</a:t>
            </a:r>
            <a:endParaRPr lang="en-US" altLang="zh-TW" sz="27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sz="31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4563510" y="2184966"/>
            <a:ext cx="153249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dirty="0">
                <a:solidFill>
                  <a:schemeClr val="bg2">
                    <a:lumMod val="50000"/>
                  </a:schemeClr>
                </a:solidFill>
              </a:rPr>
              <a:t>Home  &gt;  September  &gt;  1</a:t>
            </a:r>
            <a:endParaRPr lang="zh-TW" altLang="en-US" sz="10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1" name="橢圓 10"/>
          <p:cNvSpPr/>
          <p:nvPr/>
        </p:nvSpPr>
        <p:spPr>
          <a:xfrm>
            <a:off x="4389119" y="2010495"/>
            <a:ext cx="1849121" cy="539665"/>
          </a:xfrm>
          <a:prstGeom prst="ellipse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315746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333"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5" name="標題 1"/>
          <p:cNvSpPr txBox="1">
            <a:spLocks/>
          </p:cNvSpPr>
          <p:nvPr/>
        </p:nvSpPr>
        <p:spPr>
          <a:xfrm>
            <a:off x="388883" y="564821"/>
            <a:ext cx="12192000" cy="1325563"/>
          </a:xfrm>
          <a:prstGeom prst="rect">
            <a:avLst/>
          </a:prstGeom>
        </p:spPr>
        <p:txBody>
          <a:bodyPr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6000" dirty="0">
                <a:latin typeface="標楷體" panose="03000509000000000000" pitchFamily="65" charset="-120"/>
                <a:ea typeface="標楷體" panose="03000509000000000000" pitchFamily="65" charset="-120"/>
              </a:rPr>
              <a:t>彈性與使用效率  </a:t>
            </a:r>
            <a:r>
              <a:rPr lang="en-US" altLang="zh-TW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/>
            </a:r>
            <a:br>
              <a:rPr lang="en-US" altLang="zh-TW" sz="5400" dirty="0">
                <a:latin typeface="標楷體" panose="03000509000000000000" pitchFamily="65" charset="-120"/>
                <a:ea typeface="標楷體" panose="03000509000000000000" pitchFamily="65" charset="-120"/>
              </a:rPr>
            </a:br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        </a:t>
            </a:r>
            <a:endParaRPr lang="zh-TW" altLang="en-US" sz="35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6" name="標題 1"/>
          <p:cNvSpPr txBox="1">
            <a:spLocks/>
          </p:cNvSpPr>
          <p:nvPr/>
        </p:nvSpPr>
        <p:spPr>
          <a:xfrm>
            <a:off x="6778120" y="1938952"/>
            <a:ext cx="4846319" cy="36545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200000"/>
              </a:lnSpc>
            </a:pP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發現問題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r>
              <a:rPr lang="zh-TW" altLang="en-US" sz="2600" dirty="0">
                <a:latin typeface="標楷體" panose="03000509000000000000" pitchFamily="65" charset="-120"/>
                <a:ea typeface="標楷體" panose="03000509000000000000" pitchFamily="65" charset="-120"/>
              </a:rPr>
              <a:t>當日記月份增加時，排版方式也須跟著改變</a:t>
            </a:r>
            <a:endParaRPr lang="en-US" altLang="zh-TW" sz="2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200000"/>
              </a:lnSpc>
            </a:pP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解決方法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r>
              <a:rPr lang="zh-TW" altLang="en-US" sz="2600" dirty="0">
                <a:latin typeface="標楷體" panose="03000509000000000000" pitchFamily="65" charset="-120"/>
                <a:ea typeface="標楷體" panose="03000509000000000000" pitchFamily="65" charset="-120"/>
              </a:rPr>
              <a:t>設計一個書櫃，並讓日記本按照月份擺放，沒有日記的月份則空著，讓使用者更方便去選擇日記與辨識</a:t>
            </a: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817"/>
          <a:stretch/>
        </p:blipFill>
        <p:spPr>
          <a:xfrm>
            <a:off x="1684695" y="1460937"/>
            <a:ext cx="3708829" cy="2537083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993"/>
          <a:stretch/>
        </p:blipFill>
        <p:spPr>
          <a:xfrm>
            <a:off x="1684695" y="3959844"/>
            <a:ext cx="3703020" cy="2380214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1891862" y="2290905"/>
            <a:ext cx="3163614" cy="1418896"/>
          </a:xfrm>
          <a:prstGeom prst="rect">
            <a:avLst/>
          </a:prstGeom>
          <a:solidFill>
            <a:srgbClr val="8764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1884242" y="4258223"/>
            <a:ext cx="3163614" cy="1774041"/>
          </a:xfrm>
          <a:prstGeom prst="rect">
            <a:avLst/>
          </a:prstGeom>
          <a:solidFill>
            <a:srgbClr val="8764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00" t="78734" r="66610" b="4489"/>
          <a:stretch/>
        </p:blipFill>
        <p:spPr>
          <a:xfrm>
            <a:off x="1891862" y="2477550"/>
            <a:ext cx="487014" cy="1209785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1891863" y="2617405"/>
            <a:ext cx="486632" cy="10911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/>
          <p:cNvSpPr txBox="1"/>
          <p:nvPr/>
        </p:nvSpPr>
        <p:spPr>
          <a:xfrm rot="5400000">
            <a:off x="1733486" y="2959488"/>
            <a:ext cx="740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Segoe Script" panose="030B0504020000000003" pitchFamily="66" charset="0"/>
                <a:cs typeface="MV Boli" panose="02000500030200090000" pitchFamily="2" charset="0"/>
              </a:rPr>
              <a:t>Jan</a:t>
            </a:r>
            <a:endParaRPr lang="zh-TW" altLang="en-US" dirty="0">
              <a:latin typeface="Segoe Script" panose="030B0504020000000003" pitchFamily="66" charset="0"/>
              <a:cs typeface="MV Boli" panose="02000500030200090000" pitchFamily="2" charset="0"/>
            </a:endParaRPr>
          </a:p>
        </p:txBody>
      </p:sp>
      <p:grpSp>
        <p:nvGrpSpPr>
          <p:cNvPr id="14" name="群組 13"/>
          <p:cNvGrpSpPr/>
          <p:nvPr/>
        </p:nvGrpSpPr>
        <p:grpSpPr>
          <a:xfrm>
            <a:off x="2381764" y="2454690"/>
            <a:ext cx="451409" cy="1232310"/>
            <a:chOff x="995419" y="7205388"/>
            <a:chExt cx="416180" cy="1292510"/>
          </a:xfrm>
        </p:grpSpPr>
        <p:pic>
          <p:nvPicPr>
            <p:cNvPr id="15" name="圖片 14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904" t="54803" r="64583" b="41276"/>
            <a:stretch/>
          </p:blipFill>
          <p:spPr>
            <a:xfrm rot="4912139">
              <a:off x="586278" y="7741568"/>
              <a:ext cx="1243723" cy="268937"/>
            </a:xfrm>
            <a:prstGeom prst="rect">
              <a:avLst/>
            </a:prstGeom>
          </p:spPr>
        </p:pic>
        <p:sp>
          <p:nvSpPr>
            <p:cNvPr id="16" name="矩形 15"/>
            <p:cNvSpPr/>
            <p:nvPr/>
          </p:nvSpPr>
          <p:spPr>
            <a:xfrm rot="21112139">
              <a:off x="1067576" y="7636762"/>
              <a:ext cx="273133" cy="422482"/>
            </a:xfrm>
            <a:prstGeom prst="rect">
              <a:avLst/>
            </a:prstGeom>
            <a:solidFill>
              <a:srgbClr val="9699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" name="矩形 16"/>
            <p:cNvSpPr/>
            <p:nvPr/>
          </p:nvSpPr>
          <p:spPr>
            <a:xfrm rot="21097535">
              <a:off x="995419" y="7205388"/>
              <a:ext cx="45719" cy="79490"/>
            </a:xfrm>
            <a:prstGeom prst="rect">
              <a:avLst/>
            </a:prstGeom>
            <a:solidFill>
              <a:srgbClr val="8764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矩形 17"/>
            <p:cNvSpPr/>
            <p:nvPr/>
          </p:nvSpPr>
          <p:spPr>
            <a:xfrm>
              <a:off x="1170432" y="8266989"/>
              <a:ext cx="205975" cy="213529"/>
            </a:xfrm>
            <a:prstGeom prst="rect">
              <a:avLst/>
            </a:prstGeom>
            <a:solidFill>
              <a:srgbClr val="5351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矩形 18"/>
            <p:cNvSpPr/>
            <p:nvPr/>
          </p:nvSpPr>
          <p:spPr>
            <a:xfrm rot="21109320">
              <a:off x="1138227" y="8323523"/>
              <a:ext cx="273372" cy="45719"/>
            </a:xfrm>
            <a:prstGeom prst="rect">
              <a:avLst/>
            </a:prstGeom>
            <a:solidFill>
              <a:srgbClr val="9699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0" name="文字方塊 19"/>
          <p:cNvSpPr txBox="1"/>
          <p:nvPr/>
        </p:nvSpPr>
        <p:spPr>
          <a:xfrm rot="4912139">
            <a:off x="2246490" y="2795334"/>
            <a:ext cx="654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Segoe Script" panose="030B0504020000000003" pitchFamily="66" charset="0"/>
                <a:cs typeface="MV Boli" panose="02000500030200090000" pitchFamily="2" charset="0"/>
              </a:rPr>
              <a:t>Feb</a:t>
            </a:r>
            <a:endParaRPr lang="zh-TW" altLang="en-US" dirty="0">
              <a:latin typeface="Segoe Script" panose="030B0504020000000003" pitchFamily="66" charset="0"/>
              <a:cs typeface="MV Boli" panose="02000500030200090000" pitchFamily="2" charset="0"/>
            </a:endParaRPr>
          </a:p>
        </p:txBody>
      </p:sp>
      <p:grpSp>
        <p:nvGrpSpPr>
          <p:cNvPr id="4" name="群組 3"/>
          <p:cNvGrpSpPr/>
          <p:nvPr/>
        </p:nvGrpSpPr>
        <p:grpSpPr>
          <a:xfrm>
            <a:off x="3739085" y="4855959"/>
            <a:ext cx="298192" cy="1177713"/>
            <a:chOff x="1919294" y="4184666"/>
            <a:chExt cx="556978" cy="1804654"/>
          </a:xfrm>
        </p:grpSpPr>
        <p:pic>
          <p:nvPicPr>
            <p:cNvPr id="22" name="Picture 4" descr="Vector flat blue wall bookshelf with documents - Royalty-free Book stock vector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529" t="54702" r="71301" b="39587"/>
            <a:stretch/>
          </p:blipFill>
          <p:spPr bwMode="auto">
            <a:xfrm rot="16200000">
              <a:off x="1295456" y="4808504"/>
              <a:ext cx="1804654" cy="5569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橢圓 22"/>
            <p:cNvSpPr/>
            <p:nvPr/>
          </p:nvSpPr>
          <p:spPr>
            <a:xfrm>
              <a:off x="2056302" y="4295773"/>
              <a:ext cx="282960" cy="13070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4" name="橢圓 23"/>
            <p:cNvSpPr/>
            <p:nvPr/>
          </p:nvSpPr>
          <p:spPr>
            <a:xfrm>
              <a:off x="2051833" y="5753983"/>
              <a:ext cx="282960" cy="13070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25" name="群組 24"/>
          <p:cNvGrpSpPr/>
          <p:nvPr/>
        </p:nvGrpSpPr>
        <p:grpSpPr>
          <a:xfrm>
            <a:off x="1878903" y="4945304"/>
            <a:ext cx="279200" cy="1093449"/>
            <a:chOff x="7259320" y="8390099"/>
            <a:chExt cx="284480" cy="1002821"/>
          </a:xfrm>
        </p:grpSpPr>
        <p:sp>
          <p:nvSpPr>
            <p:cNvPr id="26" name="矩形 25"/>
            <p:cNvSpPr/>
            <p:nvPr/>
          </p:nvSpPr>
          <p:spPr>
            <a:xfrm>
              <a:off x="7259320" y="8390099"/>
              <a:ext cx="284480" cy="1002821"/>
            </a:xfrm>
            <a:prstGeom prst="rect">
              <a:avLst/>
            </a:prstGeom>
            <a:solidFill>
              <a:srgbClr val="F0AA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7" name="矩形 26"/>
            <p:cNvSpPr/>
            <p:nvPr/>
          </p:nvSpPr>
          <p:spPr>
            <a:xfrm>
              <a:off x="7259320" y="8564536"/>
              <a:ext cx="284480" cy="57041"/>
            </a:xfrm>
            <a:prstGeom prst="rect">
              <a:avLst/>
            </a:prstGeom>
            <a:solidFill>
              <a:srgbClr val="6B2A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8" name="矩形 27"/>
            <p:cNvSpPr/>
            <p:nvPr/>
          </p:nvSpPr>
          <p:spPr>
            <a:xfrm>
              <a:off x="7259320" y="9187993"/>
              <a:ext cx="284480" cy="57041"/>
            </a:xfrm>
            <a:prstGeom prst="rect">
              <a:avLst/>
            </a:prstGeom>
            <a:solidFill>
              <a:srgbClr val="6B2A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69" name="群組 68"/>
          <p:cNvGrpSpPr/>
          <p:nvPr/>
        </p:nvGrpSpPr>
        <p:grpSpPr>
          <a:xfrm>
            <a:off x="2790660" y="4767844"/>
            <a:ext cx="272056" cy="1254925"/>
            <a:chOff x="2790660" y="4806020"/>
            <a:chExt cx="272056" cy="1254925"/>
          </a:xfrm>
        </p:grpSpPr>
        <p:pic>
          <p:nvPicPr>
            <p:cNvPr id="30" name="圖片 29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395" t="45341" r="36170" b="36816"/>
            <a:stretch/>
          </p:blipFill>
          <p:spPr>
            <a:xfrm rot="872111">
              <a:off x="2790660" y="4806020"/>
              <a:ext cx="134177" cy="1223697"/>
            </a:xfrm>
            <a:prstGeom prst="rect">
              <a:avLst/>
            </a:prstGeom>
          </p:spPr>
        </p:pic>
        <p:pic>
          <p:nvPicPr>
            <p:cNvPr id="31" name="圖片 30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395" t="45342" r="35759" b="36842"/>
            <a:stretch/>
          </p:blipFill>
          <p:spPr>
            <a:xfrm rot="872111">
              <a:off x="2912505" y="4839128"/>
              <a:ext cx="150211" cy="1221817"/>
            </a:xfrm>
            <a:prstGeom prst="rect">
              <a:avLst/>
            </a:prstGeom>
          </p:spPr>
        </p:pic>
      </p:grpSp>
      <p:grpSp>
        <p:nvGrpSpPr>
          <p:cNvPr id="33" name="群組 32"/>
          <p:cNvGrpSpPr/>
          <p:nvPr/>
        </p:nvGrpSpPr>
        <p:grpSpPr>
          <a:xfrm>
            <a:off x="3226170" y="4651382"/>
            <a:ext cx="506768" cy="1370684"/>
            <a:chOff x="1981200" y="7518400"/>
            <a:chExt cx="375920" cy="1488973"/>
          </a:xfrm>
        </p:grpSpPr>
        <p:sp>
          <p:nvSpPr>
            <p:cNvPr id="34" name="矩形 33"/>
            <p:cNvSpPr/>
            <p:nvPr/>
          </p:nvSpPr>
          <p:spPr>
            <a:xfrm>
              <a:off x="1981200" y="7518400"/>
              <a:ext cx="375920" cy="14889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5" name="矩形 34"/>
            <p:cNvSpPr/>
            <p:nvPr/>
          </p:nvSpPr>
          <p:spPr>
            <a:xfrm>
              <a:off x="2146300" y="7580445"/>
              <a:ext cx="45719" cy="385796"/>
            </a:xfrm>
            <a:prstGeom prst="rect">
              <a:avLst/>
            </a:prstGeom>
            <a:solidFill>
              <a:srgbClr val="AA33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6" name="群組 35"/>
          <p:cNvGrpSpPr/>
          <p:nvPr/>
        </p:nvGrpSpPr>
        <p:grpSpPr>
          <a:xfrm>
            <a:off x="2163912" y="4702399"/>
            <a:ext cx="350522" cy="1336354"/>
            <a:chOff x="9519920" y="8324861"/>
            <a:chExt cx="350522" cy="1336354"/>
          </a:xfrm>
        </p:grpSpPr>
        <p:pic>
          <p:nvPicPr>
            <p:cNvPr id="37" name="Picture 10" descr="https://www.clipartmax.com/png/middle/168-1689874_health-education-free-vector-stack-of-books.png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403" t="26777" r="24981" b="68857"/>
            <a:stretch/>
          </p:blipFill>
          <p:spPr bwMode="auto">
            <a:xfrm rot="5400000">
              <a:off x="9038725" y="8829498"/>
              <a:ext cx="1312912" cy="3505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矩形 37"/>
            <p:cNvSpPr/>
            <p:nvPr/>
          </p:nvSpPr>
          <p:spPr>
            <a:xfrm>
              <a:off x="9519920" y="8324861"/>
              <a:ext cx="350522" cy="891653"/>
            </a:xfrm>
            <a:prstGeom prst="rect">
              <a:avLst/>
            </a:prstGeom>
            <a:solidFill>
              <a:srgbClr val="9B8BB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9" name="矩形 38"/>
            <p:cNvSpPr/>
            <p:nvPr/>
          </p:nvSpPr>
          <p:spPr>
            <a:xfrm>
              <a:off x="9519920" y="9350577"/>
              <a:ext cx="350522" cy="147606"/>
            </a:xfrm>
            <a:prstGeom prst="rect">
              <a:avLst/>
            </a:prstGeom>
            <a:solidFill>
              <a:srgbClr val="9B8BB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40" name="矩形 39"/>
          <p:cNvSpPr/>
          <p:nvPr/>
        </p:nvSpPr>
        <p:spPr>
          <a:xfrm>
            <a:off x="2163912" y="4702398"/>
            <a:ext cx="350522" cy="166957"/>
          </a:xfrm>
          <a:prstGeom prst="rect">
            <a:avLst/>
          </a:prstGeom>
          <a:solidFill>
            <a:srgbClr val="9B8B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矩形 40"/>
          <p:cNvSpPr/>
          <p:nvPr/>
        </p:nvSpPr>
        <p:spPr>
          <a:xfrm>
            <a:off x="2163912" y="5875721"/>
            <a:ext cx="350522" cy="157952"/>
          </a:xfrm>
          <a:prstGeom prst="rect">
            <a:avLst/>
          </a:prstGeom>
          <a:solidFill>
            <a:srgbClr val="9B8B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矩形 41"/>
          <p:cNvSpPr/>
          <p:nvPr/>
        </p:nvSpPr>
        <p:spPr>
          <a:xfrm>
            <a:off x="2163912" y="4905320"/>
            <a:ext cx="350522" cy="9451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1" name="群組 20"/>
          <p:cNvGrpSpPr/>
          <p:nvPr/>
        </p:nvGrpSpPr>
        <p:grpSpPr>
          <a:xfrm rot="350411">
            <a:off x="4159514" y="4639102"/>
            <a:ext cx="501589" cy="1362243"/>
            <a:chOff x="4181866" y="4668829"/>
            <a:chExt cx="501589" cy="1362243"/>
          </a:xfrm>
        </p:grpSpPr>
        <p:sp>
          <p:nvSpPr>
            <p:cNvPr id="48" name="矩形 47"/>
            <p:cNvSpPr/>
            <p:nvPr/>
          </p:nvSpPr>
          <p:spPr>
            <a:xfrm rot="20487869">
              <a:off x="4181866" y="4668829"/>
              <a:ext cx="439771" cy="1362243"/>
            </a:xfrm>
            <a:prstGeom prst="rect">
              <a:avLst/>
            </a:prstGeom>
            <a:solidFill>
              <a:srgbClr val="9696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3" name="等腰三角形 52"/>
            <p:cNvSpPr/>
            <p:nvPr/>
          </p:nvSpPr>
          <p:spPr>
            <a:xfrm rot="20487869">
              <a:off x="4503271" y="5698505"/>
              <a:ext cx="139680" cy="12832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4" name="等腰三角形 53"/>
            <p:cNvSpPr/>
            <p:nvPr/>
          </p:nvSpPr>
          <p:spPr>
            <a:xfrm rot="20487869" flipV="1">
              <a:off x="4543775" y="5817469"/>
              <a:ext cx="139680" cy="12832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1" name="等腰三角形 50"/>
            <p:cNvSpPr/>
            <p:nvPr/>
          </p:nvSpPr>
          <p:spPr>
            <a:xfrm rot="20487869">
              <a:off x="4185997" y="4757529"/>
              <a:ext cx="132879" cy="127897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2" name="等腰三角形 51"/>
            <p:cNvSpPr/>
            <p:nvPr/>
          </p:nvSpPr>
          <p:spPr>
            <a:xfrm rot="20487869" flipV="1">
              <a:off x="4226499" y="4876493"/>
              <a:ext cx="132879" cy="127897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55" name="圖片 5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94" t="13736" r="50068" b="69003"/>
          <a:stretch/>
        </p:blipFill>
        <p:spPr>
          <a:xfrm rot="21196929">
            <a:off x="3357068" y="2442632"/>
            <a:ext cx="361942" cy="1244703"/>
          </a:xfrm>
          <a:prstGeom prst="rect">
            <a:avLst/>
          </a:prstGeom>
        </p:spPr>
      </p:pic>
      <p:grpSp>
        <p:nvGrpSpPr>
          <p:cNvPr id="56" name="群組 55"/>
          <p:cNvGrpSpPr/>
          <p:nvPr/>
        </p:nvGrpSpPr>
        <p:grpSpPr>
          <a:xfrm rot="1175906">
            <a:off x="4066223" y="2546006"/>
            <a:ext cx="261453" cy="1152664"/>
            <a:chOff x="7830666" y="8557599"/>
            <a:chExt cx="261453" cy="1007039"/>
          </a:xfrm>
        </p:grpSpPr>
        <p:pic>
          <p:nvPicPr>
            <p:cNvPr id="57" name="圖片 56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115" t="13595" r="66835" b="69003"/>
            <a:stretch/>
          </p:blipFill>
          <p:spPr>
            <a:xfrm>
              <a:off x="7830666" y="8557599"/>
              <a:ext cx="261453" cy="1007039"/>
            </a:xfrm>
            <a:prstGeom prst="rect">
              <a:avLst/>
            </a:prstGeom>
          </p:spPr>
        </p:pic>
        <p:sp>
          <p:nvSpPr>
            <p:cNvPr id="58" name="矩形 57"/>
            <p:cNvSpPr/>
            <p:nvPr/>
          </p:nvSpPr>
          <p:spPr>
            <a:xfrm>
              <a:off x="7830666" y="8746276"/>
              <a:ext cx="261453" cy="528391"/>
            </a:xfrm>
            <a:prstGeom prst="rect">
              <a:avLst/>
            </a:prstGeom>
            <a:solidFill>
              <a:srgbClr val="F0F0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60" name="圖片 5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772" t="82390" r="23949" b="4490"/>
          <a:stretch/>
        </p:blipFill>
        <p:spPr>
          <a:xfrm>
            <a:off x="3041904" y="2385060"/>
            <a:ext cx="245366" cy="1326004"/>
          </a:xfrm>
          <a:prstGeom prst="rect">
            <a:avLst/>
          </a:prstGeom>
        </p:spPr>
      </p:pic>
      <p:sp>
        <p:nvSpPr>
          <p:cNvPr id="61" name="矩形 60"/>
          <p:cNvSpPr/>
          <p:nvPr/>
        </p:nvSpPr>
        <p:spPr>
          <a:xfrm>
            <a:off x="3040777" y="3053887"/>
            <a:ext cx="248920" cy="5065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62" name="群組 61"/>
          <p:cNvGrpSpPr/>
          <p:nvPr/>
        </p:nvGrpSpPr>
        <p:grpSpPr>
          <a:xfrm>
            <a:off x="4508336" y="2446787"/>
            <a:ext cx="393540" cy="1268417"/>
            <a:chOff x="9241226" y="10070041"/>
            <a:chExt cx="393540" cy="1510372"/>
          </a:xfrm>
        </p:grpSpPr>
        <p:sp>
          <p:nvSpPr>
            <p:cNvPr id="63" name="矩形 62"/>
            <p:cNvSpPr/>
            <p:nvPr/>
          </p:nvSpPr>
          <p:spPr>
            <a:xfrm>
              <a:off x="9241227" y="10070041"/>
              <a:ext cx="393539" cy="1510372"/>
            </a:xfrm>
            <a:prstGeom prst="rect">
              <a:avLst/>
            </a:prstGeom>
            <a:solidFill>
              <a:srgbClr val="6D84A3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4" name="矩形 63"/>
            <p:cNvSpPr/>
            <p:nvPr/>
          </p:nvSpPr>
          <p:spPr>
            <a:xfrm>
              <a:off x="9241226" y="10167370"/>
              <a:ext cx="393539" cy="50800"/>
            </a:xfrm>
            <a:prstGeom prst="rect">
              <a:avLst/>
            </a:prstGeom>
            <a:solidFill>
              <a:srgbClr val="D6A3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5" name="矩形 64"/>
            <p:cNvSpPr/>
            <p:nvPr/>
          </p:nvSpPr>
          <p:spPr>
            <a:xfrm>
              <a:off x="9241226" y="11451645"/>
              <a:ext cx="393539" cy="50800"/>
            </a:xfrm>
            <a:prstGeom prst="rect">
              <a:avLst/>
            </a:prstGeom>
            <a:solidFill>
              <a:srgbClr val="D6A3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6" name="橢圓 65"/>
            <p:cNvSpPr/>
            <p:nvPr/>
          </p:nvSpPr>
          <p:spPr>
            <a:xfrm>
              <a:off x="9313875" y="11286874"/>
              <a:ext cx="248239" cy="111760"/>
            </a:xfrm>
            <a:prstGeom prst="ellipse">
              <a:avLst/>
            </a:prstGeom>
            <a:solidFill>
              <a:srgbClr val="D6A3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7" name="矩形 66"/>
            <p:cNvSpPr/>
            <p:nvPr/>
          </p:nvSpPr>
          <p:spPr>
            <a:xfrm>
              <a:off x="9295013" y="10368982"/>
              <a:ext cx="285961" cy="767080"/>
            </a:xfrm>
            <a:prstGeom prst="rect">
              <a:avLst/>
            </a:prstGeom>
            <a:solidFill>
              <a:srgbClr val="9EB7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70" name="矩形 69"/>
          <p:cNvSpPr/>
          <p:nvPr/>
        </p:nvSpPr>
        <p:spPr>
          <a:xfrm rot="21201010">
            <a:off x="3362588" y="2635089"/>
            <a:ext cx="361942" cy="907453"/>
          </a:xfrm>
          <a:prstGeom prst="rect">
            <a:avLst/>
          </a:prstGeom>
          <a:solidFill>
            <a:srgbClr val="F4C9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1" name="文字方塊 70"/>
          <p:cNvSpPr txBox="1"/>
          <p:nvPr/>
        </p:nvSpPr>
        <p:spPr>
          <a:xfrm rot="5400000">
            <a:off x="2725843" y="3110920"/>
            <a:ext cx="827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Segoe Script" panose="030B0504020000000003" pitchFamily="66" charset="0"/>
                <a:cs typeface="MV Boli" panose="02000500030200090000" pitchFamily="2" charset="0"/>
              </a:rPr>
              <a:t>Mar</a:t>
            </a:r>
            <a:endParaRPr lang="zh-TW" altLang="en-US" dirty="0">
              <a:latin typeface="Segoe Script" panose="030B0504020000000003" pitchFamily="66" charset="0"/>
              <a:cs typeface="MV Boli" panose="02000500030200090000" pitchFamily="2" charset="0"/>
            </a:endParaRPr>
          </a:p>
        </p:txBody>
      </p:sp>
      <p:sp>
        <p:nvSpPr>
          <p:cNvPr id="72" name="文字方塊 71"/>
          <p:cNvSpPr txBox="1"/>
          <p:nvPr/>
        </p:nvSpPr>
        <p:spPr>
          <a:xfrm rot="4976215">
            <a:off x="3113597" y="2978294"/>
            <a:ext cx="82749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Segoe Script" panose="030B0504020000000003" pitchFamily="66" charset="0"/>
                <a:cs typeface="MV Boli" panose="02000500030200090000" pitchFamily="2" charset="0"/>
              </a:rPr>
              <a:t>Apr</a:t>
            </a:r>
            <a:endParaRPr lang="zh-TW" altLang="en-US" dirty="0">
              <a:latin typeface="Segoe Script" panose="030B0504020000000003" pitchFamily="66" charset="0"/>
              <a:cs typeface="MV Boli" panose="02000500030200090000" pitchFamily="2" charset="0"/>
            </a:endParaRPr>
          </a:p>
        </p:txBody>
      </p:sp>
      <p:sp>
        <p:nvSpPr>
          <p:cNvPr id="73" name="文字方塊 72"/>
          <p:cNvSpPr txBox="1"/>
          <p:nvPr/>
        </p:nvSpPr>
        <p:spPr>
          <a:xfrm rot="6588891">
            <a:off x="3771968" y="2944524"/>
            <a:ext cx="827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Segoe Script" panose="030B0504020000000003" pitchFamily="66" charset="0"/>
                <a:cs typeface="MV Boli" panose="02000500030200090000" pitchFamily="2" charset="0"/>
              </a:rPr>
              <a:t>May</a:t>
            </a:r>
            <a:endParaRPr lang="zh-TW" altLang="en-US" dirty="0">
              <a:latin typeface="Segoe Script" panose="030B0504020000000003" pitchFamily="66" charset="0"/>
              <a:cs typeface="MV Boli" panose="02000500030200090000" pitchFamily="2" charset="0"/>
            </a:endParaRPr>
          </a:p>
        </p:txBody>
      </p:sp>
      <p:sp>
        <p:nvSpPr>
          <p:cNvPr id="74" name="文字方塊 73"/>
          <p:cNvSpPr txBox="1"/>
          <p:nvPr/>
        </p:nvSpPr>
        <p:spPr>
          <a:xfrm rot="5400000">
            <a:off x="4274059" y="2899876"/>
            <a:ext cx="827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Segoe Script" panose="030B0504020000000003" pitchFamily="66" charset="0"/>
                <a:cs typeface="MV Boli" panose="02000500030200090000" pitchFamily="2" charset="0"/>
              </a:rPr>
              <a:t>Jun</a:t>
            </a:r>
            <a:endParaRPr lang="zh-TW" altLang="en-US" dirty="0">
              <a:latin typeface="Segoe Script" panose="030B0504020000000003" pitchFamily="66" charset="0"/>
              <a:cs typeface="MV Boli" panose="02000500030200090000" pitchFamily="2" charset="0"/>
            </a:endParaRPr>
          </a:p>
        </p:txBody>
      </p:sp>
      <p:sp>
        <p:nvSpPr>
          <p:cNvPr id="75" name="文字方塊 74"/>
          <p:cNvSpPr txBox="1"/>
          <p:nvPr/>
        </p:nvSpPr>
        <p:spPr>
          <a:xfrm rot="5400000">
            <a:off x="1632413" y="5352046"/>
            <a:ext cx="740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Segoe Script" panose="030B0504020000000003" pitchFamily="66" charset="0"/>
                <a:cs typeface="MV Boli" panose="02000500030200090000" pitchFamily="2" charset="0"/>
              </a:rPr>
              <a:t>Jul</a:t>
            </a:r>
            <a:endParaRPr lang="zh-TW" altLang="en-US" dirty="0">
              <a:latin typeface="Segoe Script" panose="030B0504020000000003" pitchFamily="66" charset="0"/>
              <a:cs typeface="MV Boli" panose="02000500030200090000" pitchFamily="2" charset="0"/>
            </a:endParaRPr>
          </a:p>
        </p:txBody>
      </p:sp>
      <p:sp>
        <p:nvSpPr>
          <p:cNvPr id="76" name="文字方塊 75"/>
          <p:cNvSpPr txBox="1"/>
          <p:nvPr/>
        </p:nvSpPr>
        <p:spPr>
          <a:xfrm rot="5400000">
            <a:off x="1946427" y="5222835"/>
            <a:ext cx="740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Segoe Script" panose="030B0504020000000003" pitchFamily="66" charset="0"/>
                <a:cs typeface="MV Boli" panose="02000500030200090000" pitchFamily="2" charset="0"/>
              </a:rPr>
              <a:t>Aug</a:t>
            </a:r>
            <a:endParaRPr lang="zh-TW" altLang="en-US" dirty="0">
              <a:latin typeface="Segoe Script" panose="030B0504020000000003" pitchFamily="66" charset="0"/>
              <a:cs typeface="MV Boli" panose="02000500030200090000" pitchFamily="2" charset="0"/>
            </a:endParaRPr>
          </a:p>
        </p:txBody>
      </p:sp>
      <p:sp>
        <p:nvSpPr>
          <p:cNvPr id="77" name="文字方塊 76"/>
          <p:cNvSpPr txBox="1"/>
          <p:nvPr/>
        </p:nvSpPr>
        <p:spPr>
          <a:xfrm rot="6302782">
            <a:off x="2530880" y="5222836"/>
            <a:ext cx="740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Segoe Script" panose="030B0504020000000003" pitchFamily="66" charset="0"/>
                <a:cs typeface="MV Boli" panose="02000500030200090000" pitchFamily="2" charset="0"/>
              </a:rPr>
              <a:t>Sept</a:t>
            </a:r>
            <a:endParaRPr lang="zh-TW" altLang="en-US" dirty="0">
              <a:latin typeface="Segoe Script" panose="030B0504020000000003" pitchFamily="66" charset="0"/>
              <a:cs typeface="MV Boli" panose="02000500030200090000" pitchFamily="2" charset="0"/>
            </a:endParaRPr>
          </a:p>
        </p:txBody>
      </p:sp>
      <p:sp>
        <p:nvSpPr>
          <p:cNvPr id="78" name="文字方塊 77"/>
          <p:cNvSpPr txBox="1"/>
          <p:nvPr/>
        </p:nvSpPr>
        <p:spPr>
          <a:xfrm rot="5400000">
            <a:off x="3090312" y="5352046"/>
            <a:ext cx="740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Segoe Script" panose="030B0504020000000003" pitchFamily="66" charset="0"/>
                <a:cs typeface="MV Boli" panose="02000500030200090000" pitchFamily="2" charset="0"/>
              </a:rPr>
              <a:t>Oct</a:t>
            </a:r>
            <a:endParaRPr lang="zh-TW" altLang="en-US" dirty="0">
              <a:latin typeface="Segoe Script" panose="030B0504020000000003" pitchFamily="66" charset="0"/>
              <a:cs typeface="MV Boli" panose="02000500030200090000" pitchFamily="2" charset="0"/>
            </a:endParaRPr>
          </a:p>
        </p:txBody>
      </p:sp>
      <p:sp>
        <p:nvSpPr>
          <p:cNvPr id="79" name="文字方塊 78"/>
          <p:cNvSpPr txBox="1"/>
          <p:nvPr/>
        </p:nvSpPr>
        <p:spPr>
          <a:xfrm rot="5400000">
            <a:off x="3507644" y="5314754"/>
            <a:ext cx="740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Segoe Script" panose="030B0504020000000003" pitchFamily="66" charset="0"/>
                <a:cs typeface="MV Boli" panose="02000500030200090000" pitchFamily="2" charset="0"/>
              </a:rPr>
              <a:t>Nov</a:t>
            </a:r>
            <a:endParaRPr lang="zh-TW" altLang="en-US" dirty="0">
              <a:latin typeface="Segoe Script" panose="030B0504020000000003" pitchFamily="66" charset="0"/>
              <a:cs typeface="MV Boli" panose="02000500030200090000" pitchFamily="2" charset="0"/>
            </a:endParaRPr>
          </a:p>
        </p:txBody>
      </p:sp>
      <p:sp>
        <p:nvSpPr>
          <p:cNvPr id="80" name="文字方塊 79"/>
          <p:cNvSpPr txBox="1"/>
          <p:nvPr/>
        </p:nvSpPr>
        <p:spPr>
          <a:xfrm rot="4590259">
            <a:off x="4016658" y="5220130"/>
            <a:ext cx="746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Segoe Script" panose="030B0504020000000003" pitchFamily="66" charset="0"/>
                <a:cs typeface="MV Boli" panose="02000500030200090000" pitchFamily="2" charset="0"/>
              </a:rPr>
              <a:t>Dec</a:t>
            </a:r>
            <a:endParaRPr lang="zh-TW" altLang="en-US" dirty="0">
              <a:latin typeface="Segoe Script" panose="030B0504020000000003" pitchFamily="66" charset="0"/>
              <a:cs typeface="MV Boli" panose="0200050003020009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349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333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5" name="標題 1"/>
          <p:cNvSpPr txBox="1">
            <a:spLocks/>
          </p:cNvSpPr>
          <p:nvPr/>
        </p:nvSpPr>
        <p:spPr>
          <a:xfrm>
            <a:off x="650600" y="549662"/>
            <a:ext cx="5445400" cy="894081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美觀與簡化設計</a:t>
            </a:r>
            <a:endParaRPr lang="zh-TW" altLang="en-US" sz="3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6" name="圖片 5" descr="畫面剪輯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64" r="6488"/>
          <a:stretch/>
        </p:blipFill>
        <p:spPr>
          <a:xfrm>
            <a:off x="372857" y="1945090"/>
            <a:ext cx="6363223" cy="368888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7" name="標題 1"/>
          <p:cNvSpPr txBox="1">
            <a:spLocks/>
          </p:cNvSpPr>
          <p:nvPr/>
        </p:nvSpPr>
        <p:spPr>
          <a:xfrm>
            <a:off x="7024853" y="1290665"/>
            <a:ext cx="5083063" cy="4823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2900" dirty="0">
                <a:latin typeface="標楷體" panose="03000509000000000000" pitchFamily="65" charset="-120"/>
                <a:ea typeface="標楷體" panose="03000509000000000000" pitchFamily="65" charset="-120"/>
              </a:rPr>
              <a:t>發現問題</a:t>
            </a:r>
            <a:r>
              <a:rPr lang="en-US" altLang="zh-TW" sz="2900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endParaRPr lang="en-US" altLang="zh-TW" sz="2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600" dirty="0">
                <a:latin typeface="標楷體" panose="03000509000000000000" pitchFamily="65" charset="-120"/>
                <a:ea typeface="標楷體" panose="03000509000000000000" pitchFamily="65" charset="-120"/>
              </a:rPr>
              <a:t>簡化首頁的導覽列設計，跟地圖融合在一起</a:t>
            </a:r>
            <a:endParaRPr lang="en-US" altLang="zh-TW" sz="2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sz="2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900" dirty="0">
                <a:latin typeface="標楷體" panose="03000509000000000000" pitchFamily="65" charset="-120"/>
                <a:ea typeface="標楷體" panose="03000509000000000000" pitchFamily="65" charset="-120"/>
              </a:rPr>
              <a:t>解決方法</a:t>
            </a:r>
            <a:r>
              <a:rPr lang="en-US" altLang="zh-TW" sz="2900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endParaRPr lang="en-US" altLang="zh-TW" sz="2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600" dirty="0">
                <a:latin typeface="標楷體" panose="03000509000000000000" pitchFamily="65" charset="-120"/>
                <a:ea typeface="標楷體" panose="03000509000000000000" pitchFamily="65" charset="-120"/>
              </a:rPr>
              <a:t>將首頁的導覽列背景顏色去除，並將郵票風格的外框向外延伸，讓整體的目光都在郵票範圍內</a:t>
            </a:r>
          </a:p>
        </p:txBody>
      </p:sp>
      <p:sp>
        <p:nvSpPr>
          <p:cNvPr id="9" name="橢圓 8"/>
          <p:cNvSpPr/>
          <p:nvPr/>
        </p:nvSpPr>
        <p:spPr>
          <a:xfrm>
            <a:off x="837298" y="1767840"/>
            <a:ext cx="5350257" cy="894080"/>
          </a:xfrm>
          <a:prstGeom prst="ellipse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169956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333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7" name="標題 1"/>
          <p:cNvSpPr txBox="1">
            <a:spLocks/>
          </p:cNvSpPr>
          <p:nvPr/>
        </p:nvSpPr>
        <p:spPr>
          <a:xfrm>
            <a:off x="7535917" y="1682874"/>
            <a:ext cx="4656083" cy="42627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2900" dirty="0">
                <a:latin typeface="標楷體" panose="03000509000000000000" pitchFamily="65" charset="-120"/>
                <a:ea typeface="標楷體" panose="03000509000000000000" pitchFamily="65" charset="-120"/>
              </a:rPr>
              <a:t>發現問題</a:t>
            </a:r>
            <a:r>
              <a:rPr lang="en-US" altLang="zh-TW" sz="2900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endParaRPr lang="en-US" altLang="zh-TW" sz="2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600" dirty="0">
                <a:latin typeface="標楷體" panose="03000509000000000000" pitchFamily="65" charset="-120"/>
                <a:ea typeface="標楷體" panose="03000509000000000000" pitchFamily="65" charset="-120"/>
              </a:rPr>
              <a:t>日記的背景圖片過於豐富</a:t>
            </a:r>
            <a:endParaRPr lang="en-US" altLang="zh-TW" sz="2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sz="2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900" dirty="0">
                <a:latin typeface="標楷體" panose="03000509000000000000" pitchFamily="65" charset="-120"/>
                <a:ea typeface="標楷體" panose="03000509000000000000" pitchFamily="65" charset="-120"/>
              </a:rPr>
              <a:t>解決方法</a:t>
            </a:r>
            <a:r>
              <a:rPr lang="en-US" altLang="zh-TW" sz="2900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endParaRPr lang="en-US" altLang="zh-TW" sz="2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600" dirty="0">
                <a:latin typeface="標楷體" panose="03000509000000000000" pitchFamily="65" charset="-120"/>
                <a:ea typeface="標楷體" panose="03000509000000000000" pitchFamily="65" charset="-120"/>
              </a:rPr>
              <a:t>將背景的魚減少，讓觀看者的目光焦聚在日記的內容跟圖片上</a:t>
            </a: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3"/>
          <a:srcRect t="7926" b="4667"/>
          <a:stretch/>
        </p:blipFill>
        <p:spPr>
          <a:xfrm>
            <a:off x="334075" y="2125903"/>
            <a:ext cx="6867767" cy="3376652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sp>
        <p:nvSpPr>
          <p:cNvPr id="10" name="標題 1">
            <a:extLst>
              <a:ext uri="{FF2B5EF4-FFF2-40B4-BE49-F238E27FC236}">
                <a16:creationId xmlns:a16="http://schemas.microsoft.com/office/drawing/2014/main" id="{E89433D7-F4C8-4A4F-9D88-5F36308FB14D}"/>
              </a:ext>
            </a:extLst>
          </p:cNvPr>
          <p:cNvSpPr txBox="1">
            <a:spLocks/>
          </p:cNvSpPr>
          <p:nvPr/>
        </p:nvSpPr>
        <p:spPr>
          <a:xfrm>
            <a:off x="650600" y="549662"/>
            <a:ext cx="5445400" cy="894081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美觀與簡化設計</a:t>
            </a:r>
            <a:endParaRPr lang="zh-TW" altLang="en-US" sz="3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69027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333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3"/>
          <a:srcRect l="18034" t="16912" r="16043" b="14761"/>
          <a:stretch/>
        </p:blipFill>
        <p:spPr>
          <a:xfrm>
            <a:off x="217423" y="2158492"/>
            <a:ext cx="7036817" cy="4102608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716" y="3513757"/>
            <a:ext cx="1136583" cy="1515444"/>
          </a:xfrm>
          <a:prstGeom prst="rect">
            <a:avLst/>
          </a:prstGeom>
        </p:spPr>
      </p:pic>
      <p:sp>
        <p:nvSpPr>
          <p:cNvPr id="10" name="標題 1"/>
          <p:cNvSpPr txBox="1">
            <a:spLocks/>
          </p:cNvSpPr>
          <p:nvPr/>
        </p:nvSpPr>
        <p:spPr>
          <a:xfrm>
            <a:off x="7822996" y="1784526"/>
            <a:ext cx="3991843" cy="42627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2900" dirty="0">
                <a:latin typeface="標楷體" panose="03000509000000000000" pitchFamily="65" charset="-120"/>
                <a:ea typeface="標楷體" panose="03000509000000000000" pitchFamily="65" charset="-120"/>
              </a:rPr>
              <a:t>發現問題</a:t>
            </a:r>
            <a:r>
              <a:rPr lang="en-US" altLang="zh-TW" sz="2900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endParaRPr lang="en-US" altLang="zh-TW" sz="2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600" dirty="0">
                <a:latin typeface="標楷體" panose="03000509000000000000" pitchFamily="65" charset="-120"/>
                <a:ea typeface="標楷體" panose="03000509000000000000" pitchFamily="65" charset="-120"/>
              </a:rPr>
              <a:t>日記裡的圖片與文字沒有融合在一起</a:t>
            </a:r>
            <a:endParaRPr lang="en-US" altLang="zh-TW" sz="2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sz="29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900" dirty="0">
                <a:latin typeface="標楷體" panose="03000509000000000000" pitchFamily="65" charset="-120"/>
                <a:ea typeface="標楷體" panose="03000509000000000000" pitchFamily="65" charset="-120"/>
              </a:rPr>
              <a:t>解決方法</a:t>
            </a:r>
            <a:r>
              <a:rPr lang="en-US" altLang="zh-TW" sz="2900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endParaRPr lang="en-US" altLang="zh-TW" sz="2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600" dirty="0">
                <a:latin typeface="標楷體" panose="03000509000000000000" pitchFamily="65" charset="-120"/>
                <a:ea typeface="標楷體" panose="03000509000000000000" pitchFamily="65" charset="-120"/>
              </a:rPr>
              <a:t>將圖片改成手繪風格</a:t>
            </a:r>
          </a:p>
        </p:txBody>
      </p:sp>
      <p:sp>
        <p:nvSpPr>
          <p:cNvPr id="11" name="橢圓 10"/>
          <p:cNvSpPr/>
          <p:nvPr/>
        </p:nvSpPr>
        <p:spPr>
          <a:xfrm>
            <a:off x="217423" y="3021799"/>
            <a:ext cx="2576577" cy="2499360"/>
          </a:xfrm>
          <a:prstGeom prst="ellipse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標題 1">
            <a:extLst>
              <a:ext uri="{FF2B5EF4-FFF2-40B4-BE49-F238E27FC236}">
                <a16:creationId xmlns:a16="http://schemas.microsoft.com/office/drawing/2014/main" id="{C29FFF1F-2CFB-4CE5-8257-9F431B28812E}"/>
              </a:ext>
            </a:extLst>
          </p:cNvPr>
          <p:cNvSpPr txBox="1">
            <a:spLocks/>
          </p:cNvSpPr>
          <p:nvPr/>
        </p:nvSpPr>
        <p:spPr>
          <a:xfrm>
            <a:off x="650600" y="549662"/>
            <a:ext cx="5445400" cy="894081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美觀與簡化設計</a:t>
            </a:r>
            <a:endParaRPr lang="zh-TW" altLang="en-US" sz="3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4967148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333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6" name="標題 1"/>
          <p:cNvSpPr txBox="1">
            <a:spLocks/>
          </p:cNvSpPr>
          <p:nvPr/>
        </p:nvSpPr>
        <p:spPr>
          <a:xfrm>
            <a:off x="1253392" y="677860"/>
            <a:ext cx="4568674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5400" dirty="0">
                <a:latin typeface="+mn-lt"/>
                <a:ea typeface="標楷體" panose="03000509000000000000" pitchFamily="65" charset="-120"/>
              </a:rPr>
              <a:t>RWD</a:t>
            </a:r>
            <a:endParaRPr lang="zh-TW" altLang="en-US" sz="5400" dirty="0">
              <a:latin typeface="+mn-lt"/>
              <a:ea typeface="標楷體" panose="03000509000000000000" pitchFamily="65" charset="-12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519680" y="2122485"/>
            <a:ext cx="7091680" cy="2855915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/>
          <p:cNvSpPr txBox="1"/>
          <p:nvPr/>
        </p:nvSpPr>
        <p:spPr>
          <a:xfrm>
            <a:off x="3012676" y="2769381"/>
            <a:ext cx="616664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  因為日記的呈現版面為橫向，所以在</a:t>
            </a:r>
            <a:r>
              <a:rPr lang="en-US" altLang="zh-TW" sz="2800" dirty="0">
                <a:ea typeface="標楷體" panose="03000509000000000000" pitchFamily="65" charset="-120"/>
              </a:rPr>
              <a:t>RWD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設計上，針對手機平板，我們採用橫向提示，告知使用者應將手機打橫向來觀看。</a:t>
            </a:r>
          </a:p>
        </p:txBody>
      </p:sp>
    </p:spTree>
    <p:extLst>
      <p:ext uri="{BB962C8B-B14F-4D97-AF65-F5344CB8AC3E}">
        <p14:creationId xmlns:p14="http://schemas.microsoft.com/office/powerpoint/2010/main" val="3362494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333"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6" name="標題 1"/>
          <p:cNvSpPr txBox="1">
            <a:spLocks/>
          </p:cNvSpPr>
          <p:nvPr/>
        </p:nvSpPr>
        <p:spPr>
          <a:xfrm>
            <a:off x="985431" y="458199"/>
            <a:ext cx="4568674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5400" dirty="0">
                <a:latin typeface="+mn-lt"/>
                <a:ea typeface="標楷體" panose="03000509000000000000" pitchFamily="65" charset="-120"/>
              </a:rPr>
              <a:t>RWD</a:t>
            </a:r>
            <a:endParaRPr lang="zh-TW" altLang="en-US" sz="5400" dirty="0">
              <a:latin typeface="+mn-lt"/>
              <a:ea typeface="標楷體" panose="03000509000000000000" pitchFamily="65" charset="-12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2730628" y="1006163"/>
            <a:ext cx="61666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 書櫃的呈現則變成</a:t>
            </a:r>
            <a:r>
              <a:rPr lang="en-US" altLang="zh-TW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…</a:t>
            </a:r>
            <a:endParaRPr lang="zh-TW" altLang="en-US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grpSp>
        <p:nvGrpSpPr>
          <p:cNvPr id="77" name="群組 76"/>
          <p:cNvGrpSpPr/>
          <p:nvPr/>
        </p:nvGrpSpPr>
        <p:grpSpPr>
          <a:xfrm>
            <a:off x="277249" y="3122243"/>
            <a:ext cx="6904601" cy="2280976"/>
            <a:chOff x="2210366" y="3733307"/>
            <a:chExt cx="7403345" cy="2445739"/>
          </a:xfrm>
        </p:grpSpPr>
        <p:grpSp>
          <p:nvGrpSpPr>
            <p:cNvPr id="76" name="群組 75"/>
            <p:cNvGrpSpPr/>
            <p:nvPr/>
          </p:nvGrpSpPr>
          <p:grpSpPr>
            <a:xfrm>
              <a:off x="2210366" y="3733307"/>
              <a:ext cx="3708829" cy="2441708"/>
              <a:chOff x="2187849" y="3847607"/>
              <a:chExt cx="3708829" cy="2441708"/>
            </a:xfrm>
          </p:grpSpPr>
          <p:pic>
            <p:nvPicPr>
              <p:cNvPr id="7" name="圖片 6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66140"/>
              <a:stretch/>
            </p:blipFill>
            <p:spPr>
              <a:xfrm>
                <a:off x="2187849" y="3847607"/>
                <a:ext cx="3708829" cy="2441708"/>
              </a:xfrm>
              <a:prstGeom prst="rect">
                <a:avLst/>
              </a:prstGeom>
            </p:spPr>
          </p:pic>
          <p:sp>
            <p:nvSpPr>
              <p:cNvPr id="12" name="矩形 11"/>
              <p:cNvSpPr/>
              <p:nvPr/>
            </p:nvSpPr>
            <p:spPr>
              <a:xfrm>
                <a:off x="2395016" y="4677575"/>
                <a:ext cx="3163614" cy="1418896"/>
              </a:xfrm>
              <a:prstGeom prst="rect">
                <a:avLst/>
              </a:prstGeom>
              <a:solidFill>
                <a:srgbClr val="87644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pic>
            <p:nvPicPr>
              <p:cNvPr id="14" name="圖片 13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000" t="78734" r="66610" b="4489"/>
              <a:stretch/>
            </p:blipFill>
            <p:spPr>
              <a:xfrm>
                <a:off x="2395016" y="4864220"/>
                <a:ext cx="487014" cy="1209785"/>
              </a:xfrm>
              <a:prstGeom prst="rect">
                <a:avLst/>
              </a:prstGeom>
            </p:spPr>
          </p:pic>
          <p:sp>
            <p:nvSpPr>
              <p:cNvPr id="15" name="矩形 14"/>
              <p:cNvSpPr/>
              <p:nvPr/>
            </p:nvSpPr>
            <p:spPr>
              <a:xfrm>
                <a:off x="2395017" y="5004075"/>
                <a:ext cx="486632" cy="109111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6" name="文字方塊 15"/>
              <p:cNvSpPr txBox="1"/>
              <p:nvPr/>
            </p:nvSpPr>
            <p:spPr>
              <a:xfrm rot="5400000">
                <a:off x="2236640" y="5346158"/>
                <a:ext cx="7409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dirty="0">
                    <a:latin typeface="Segoe Script" panose="030B0504020000000003" pitchFamily="66" charset="0"/>
                    <a:cs typeface="MV Boli" panose="02000500030200090000" pitchFamily="2" charset="0"/>
                  </a:rPr>
                  <a:t>Jan</a:t>
                </a:r>
                <a:endParaRPr lang="zh-TW" altLang="en-US" dirty="0">
                  <a:latin typeface="Segoe Script" panose="030B0504020000000003" pitchFamily="66" charset="0"/>
                  <a:cs typeface="MV Boli" panose="02000500030200090000" pitchFamily="2" charset="0"/>
                </a:endParaRPr>
              </a:p>
            </p:txBody>
          </p:sp>
          <p:grpSp>
            <p:nvGrpSpPr>
              <p:cNvPr id="17" name="群組 16"/>
              <p:cNvGrpSpPr/>
              <p:nvPr/>
            </p:nvGrpSpPr>
            <p:grpSpPr>
              <a:xfrm>
                <a:off x="2884918" y="4841360"/>
                <a:ext cx="451409" cy="1232310"/>
                <a:chOff x="995419" y="7205388"/>
                <a:chExt cx="416180" cy="1292510"/>
              </a:xfrm>
            </p:grpSpPr>
            <p:pic>
              <p:nvPicPr>
                <p:cNvPr id="18" name="圖片 17"/>
                <p:cNvPicPr>
                  <a:picLocks noChangeAspect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8904" t="54803" r="64583" b="41276"/>
                <a:stretch/>
              </p:blipFill>
              <p:spPr>
                <a:xfrm rot="4912139">
                  <a:off x="586278" y="7741568"/>
                  <a:ext cx="1243723" cy="268937"/>
                </a:xfrm>
                <a:prstGeom prst="rect">
                  <a:avLst/>
                </a:prstGeom>
              </p:spPr>
            </p:pic>
            <p:sp>
              <p:nvSpPr>
                <p:cNvPr id="19" name="矩形 18"/>
                <p:cNvSpPr/>
                <p:nvPr/>
              </p:nvSpPr>
              <p:spPr>
                <a:xfrm rot="21112139">
                  <a:off x="1067576" y="7636762"/>
                  <a:ext cx="273133" cy="422482"/>
                </a:xfrm>
                <a:prstGeom prst="rect">
                  <a:avLst/>
                </a:prstGeom>
                <a:solidFill>
                  <a:srgbClr val="9699A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20" name="矩形 19"/>
                <p:cNvSpPr/>
                <p:nvPr/>
              </p:nvSpPr>
              <p:spPr>
                <a:xfrm rot="21097535">
                  <a:off x="995419" y="7205388"/>
                  <a:ext cx="45719" cy="79490"/>
                </a:xfrm>
                <a:prstGeom prst="rect">
                  <a:avLst/>
                </a:prstGeom>
                <a:solidFill>
                  <a:srgbClr val="87644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21" name="矩形 20"/>
                <p:cNvSpPr/>
                <p:nvPr/>
              </p:nvSpPr>
              <p:spPr>
                <a:xfrm>
                  <a:off x="1170432" y="8266989"/>
                  <a:ext cx="205975" cy="213529"/>
                </a:xfrm>
                <a:prstGeom prst="rect">
                  <a:avLst/>
                </a:prstGeom>
                <a:solidFill>
                  <a:srgbClr val="53516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22" name="矩形 21"/>
                <p:cNvSpPr/>
                <p:nvPr/>
              </p:nvSpPr>
              <p:spPr>
                <a:xfrm rot="21109320">
                  <a:off x="1138227" y="8323523"/>
                  <a:ext cx="273372" cy="45719"/>
                </a:xfrm>
                <a:prstGeom prst="rect">
                  <a:avLst/>
                </a:prstGeom>
                <a:solidFill>
                  <a:srgbClr val="9699A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sp>
            <p:nvSpPr>
              <p:cNvPr id="23" name="文字方塊 22"/>
              <p:cNvSpPr txBox="1"/>
              <p:nvPr/>
            </p:nvSpPr>
            <p:spPr>
              <a:xfrm rot="4912139">
                <a:off x="2749644" y="5182004"/>
                <a:ext cx="65413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dirty="0">
                    <a:latin typeface="Segoe Script" panose="030B0504020000000003" pitchFamily="66" charset="0"/>
                    <a:cs typeface="MV Boli" panose="02000500030200090000" pitchFamily="2" charset="0"/>
                  </a:rPr>
                  <a:t>Feb</a:t>
                </a:r>
                <a:endParaRPr lang="zh-TW" altLang="en-US" dirty="0">
                  <a:latin typeface="Segoe Script" panose="030B0504020000000003" pitchFamily="66" charset="0"/>
                  <a:cs typeface="MV Boli" panose="02000500030200090000" pitchFamily="2" charset="0"/>
                </a:endParaRPr>
              </a:p>
            </p:txBody>
          </p:sp>
          <p:pic>
            <p:nvPicPr>
              <p:cNvPr id="51" name="圖片 50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3494" t="13736" r="50068" b="69003"/>
              <a:stretch/>
            </p:blipFill>
            <p:spPr>
              <a:xfrm rot="21196929">
                <a:off x="3860222" y="4829302"/>
                <a:ext cx="361942" cy="1244703"/>
              </a:xfrm>
              <a:prstGeom prst="rect">
                <a:avLst/>
              </a:prstGeom>
            </p:spPr>
          </p:pic>
          <p:grpSp>
            <p:nvGrpSpPr>
              <p:cNvPr id="52" name="群組 51"/>
              <p:cNvGrpSpPr/>
              <p:nvPr/>
            </p:nvGrpSpPr>
            <p:grpSpPr>
              <a:xfrm rot="1175906">
                <a:off x="4569377" y="4932676"/>
                <a:ext cx="261453" cy="1152664"/>
                <a:chOff x="7830666" y="8557599"/>
                <a:chExt cx="261453" cy="1007039"/>
              </a:xfrm>
            </p:grpSpPr>
            <p:pic>
              <p:nvPicPr>
                <p:cNvPr id="53" name="圖片 52"/>
                <p:cNvPicPr>
                  <a:picLocks noChangeAspect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115" t="13595" r="66835" b="69003"/>
                <a:stretch/>
              </p:blipFill>
              <p:spPr>
                <a:xfrm>
                  <a:off x="7830666" y="8557599"/>
                  <a:ext cx="261453" cy="1007039"/>
                </a:xfrm>
                <a:prstGeom prst="rect">
                  <a:avLst/>
                </a:prstGeom>
              </p:spPr>
            </p:pic>
            <p:sp>
              <p:nvSpPr>
                <p:cNvPr id="54" name="矩形 53"/>
                <p:cNvSpPr/>
                <p:nvPr/>
              </p:nvSpPr>
              <p:spPr>
                <a:xfrm>
                  <a:off x="7830666" y="8746276"/>
                  <a:ext cx="261453" cy="528391"/>
                </a:xfrm>
                <a:prstGeom prst="rect">
                  <a:avLst/>
                </a:prstGeom>
                <a:solidFill>
                  <a:srgbClr val="F0F0E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pic>
            <p:nvPicPr>
              <p:cNvPr id="55" name="圖片 54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8772" t="82390" r="23949" b="4490"/>
              <a:stretch/>
            </p:blipFill>
            <p:spPr>
              <a:xfrm>
                <a:off x="3545058" y="4771730"/>
                <a:ext cx="245366" cy="1326004"/>
              </a:xfrm>
              <a:prstGeom prst="rect">
                <a:avLst/>
              </a:prstGeom>
            </p:spPr>
          </p:pic>
          <p:sp>
            <p:nvSpPr>
              <p:cNvPr id="56" name="矩形 55"/>
              <p:cNvSpPr/>
              <p:nvPr/>
            </p:nvSpPr>
            <p:spPr>
              <a:xfrm>
                <a:off x="3543931" y="5440557"/>
                <a:ext cx="248920" cy="50656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grpSp>
            <p:nvGrpSpPr>
              <p:cNvPr id="57" name="群組 56"/>
              <p:cNvGrpSpPr/>
              <p:nvPr/>
            </p:nvGrpSpPr>
            <p:grpSpPr>
              <a:xfrm>
                <a:off x="5011490" y="4833457"/>
                <a:ext cx="393540" cy="1268417"/>
                <a:chOff x="9241226" y="10070041"/>
                <a:chExt cx="393540" cy="1510372"/>
              </a:xfrm>
            </p:grpSpPr>
            <p:sp>
              <p:nvSpPr>
                <p:cNvPr id="58" name="矩形 57"/>
                <p:cNvSpPr/>
                <p:nvPr/>
              </p:nvSpPr>
              <p:spPr>
                <a:xfrm>
                  <a:off x="9241227" y="10070041"/>
                  <a:ext cx="393539" cy="1510372"/>
                </a:xfrm>
                <a:prstGeom prst="rect">
                  <a:avLst/>
                </a:prstGeom>
                <a:solidFill>
                  <a:srgbClr val="6D84A3"/>
                </a:solidFill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59" name="矩形 58"/>
                <p:cNvSpPr/>
                <p:nvPr/>
              </p:nvSpPr>
              <p:spPr>
                <a:xfrm>
                  <a:off x="9241226" y="10167370"/>
                  <a:ext cx="393539" cy="50800"/>
                </a:xfrm>
                <a:prstGeom prst="rect">
                  <a:avLst/>
                </a:prstGeom>
                <a:solidFill>
                  <a:srgbClr val="D6A3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60" name="矩形 59"/>
                <p:cNvSpPr/>
                <p:nvPr/>
              </p:nvSpPr>
              <p:spPr>
                <a:xfrm>
                  <a:off x="9241226" y="11451645"/>
                  <a:ext cx="393539" cy="50800"/>
                </a:xfrm>
                <a:prstGeom prst="rect">
                  <a:avLst/>
                </a:prstGeom>
                <a:solidFill>
                  <a:srgbClr val="D6A3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61" name="橢圓 60"/>
                <p:cNvSpPr/>
                <p:nvPr/>
              </p:nvSpPr>
              <p:spPr>
                <a:xfrm>
                  <a:off x="9313875" y="11286874"/>
                  <a:ext cx="248239" cy="111760"/>
                </a:xfrm>
                <a:prstGeom prst="ellipse">
                  <a:avLst/>
                </a:prstGeom>
                <a:solidFill>
                  <a:srgbClr val="D6A3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62" name="矩形 61"/>
                <p:cNvSpPr/>
                <p:nvPr/>
              </p:nvSpPr>
              <p:spPr>
                <a:xfrm>
                  <a:off x="9295013" y="10368982"/>
                  <a:ext cx="285961" cy="767080"/>
                </a:xfrm>
                <a:prstGeom prst="rect">
                  <a:avLst/>
                </a:prstGeom>
                <a:solidFill>
                  <a:srgbClr val="9EB7D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sp>
            <p:nvSpPr>
              <p:cNvPr id="63" name="矩形 62"/>
              <p:cNvSpPr/>
              <p:nvPr/>
            </p:nvSpPr>
            <p:spPr>
              <a:xfrm rot="21201010">
                <a:off x="3865742" y="5021759"/>
                <a:ext cx="361942" cy="907453"/>
              </a:xfrm>
              <a:prstGeom prst="rect">
                <a:avLst/>
              </a:prstGeom>
              <a:solidFill>
                <a:srgbClr val="F4C92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4" name="文字方塊 63"/>
              <p:cNvSpPr txBox="1"/>
              <p:nvPr/>
            </p:nvSpPr>
            <p:spPr>
              <a:xfrm rot="5400000">
                <a:off x="3228997" y="5497590"/>
                <a:ext cx="82749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dirty="0">
                    <a:latin typeface="Segoe Script" panose="030B0504020000000003" pitchFamily="66" charset="0"/>
                    <a:cs typeface="MV Boli" panose="02000500030200090000" pitchFamily="2" charset="0"/>
                  </a:rPr>
                  <a:t>Mar</a:t>
                </a:r>
                <a:endParaRPr lang="zh-TW" altLang="en-US" dirty="0">
                  <a:latin typeface="Segoe Script" panose="030B0504020000000003" pitchFamily="66" charset="0"/>
                  <a:cs typeface="MV Boli" panose="02000500030200090000" pitchFamily="2" charset="0"/>
                </a:endParaRPr>
              </a:p>
            </p:txBody>
          </p:sp>
          <p:sp>
            <p:nvSpPr>
              <p:cNvPr id="65" name="文字方塊 64"/>
              <p:cNvSpPr txBox="1"/>
              <p:nvPr/>
            </p:nvSpPr>
            <p:spPr>
              <a:xfrm rot="4976215">
                <a:off x="3616751" y="5364964"/>
                <a:ext cx="827493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zh-TW" dirty="0">
                    <a:latin typeface="Segoe Script" panose="030B0504020000000003" pitchFamily="66" charset="0"/>
                    <a:cs typeface="MV Boli" panose="02000500030200090000" pitchFamily="2" charset="0"/>
                  </a:rPr>
                  <a:t>Apr</a:t>
                </a:r>
                <a:endParaRPr lang="zh-TW" altLang="en-US" dirty="0">
                  <a:latin typeface="Segoe Script" panose="030B0504020000000003" pitchFamily="66" charset="0"/>
                  <a:cs typeface="MV Boli" panose="02000500030200090000" pitchFamily="2" charset="0"/>
                </a:endParaRPr>
              </a:p>
            </p:txBody>
          </p:sp>
          <p:sp>
            <p:nvSpPr>
              <p:cNvPr id="66" name="文字方塊 65"/>
              <p:cNvSpPr txBox="1"/>
              <p:nvPr/>
            </p:nvSpPr>
            <p:spPr>
              <a:xfrm rot="6588891">
                <a:off x="4275122" y="5331194"/>
                <a:ext cx="82749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dirty="0">
                    <a:latin typeface="Segoe Script" panose="030B0504020000000003" pitchFamily="66" charset="0"/>
                    <a:cs typeface="MV Boli" panose="02000500030200090000" pitchFamily="2" charset="0"/>
                  </a:rPr>
                  <a:t>May</a:t>
                </a:r>
                <a:endParaRPr lang="zh-TW" altLang="en-US" dirty="0">
                  <a:latin typeface="Segoe Script" panose="030B0504020000000003" pitchFamily="66" charset="0"/>
                  <a:cs typeface="MV Boli" panose="02000500030200090000" pitchFamily="2" charset="0"/>
                </a:endParaRPr>
              </a:p>
            </p:txBody>
          </p:sp>
          <p:sp>
            <p:nvSpPr>
              <p:cNvPr id="67" name="文字方塊 66"/>
              <p:cNvSpPr txBox="1"/>
              <p:nvPr/>
            </p:nvSpPr>
            <p:spPr>
              <a:xfrm rot="5400000">
                <a:off x="4777213" y="5286546"/>
                <a:ext cx="82749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dirty="0">
                    <a:latin typeface="Segoe Script" panose="030B0504020000000003" pitchFamily="66" charset="0"/>
                    <a:cs typeface="MV Boli" panose="02000500030200090000" pitchFamily="2" charset="0"/>
                  </a:rPr>
                  <a:t>Jun</a:t>
                </a:r>
                <a:endParaRPr lang="zh-TW" altLang="en-US" dirty="0">
                  <a:latin typeface="Segoe Script" panose="030B0504020000000003" pitchFamily="66" charset="0"/>
                  <a:cs typeface="MV Boli" panose="02000500030200090000" pitchFamily="2" charset="0"/>
                </a:endParaRPr>
              </a:p>
            </p:txBody>
          </p:sp>
        </p:grpSp>
        <p:grpSp>
          <p:nvGrpSpPr>
            <p:cNvPr id="5" name="群組 4"/>
            <p:cNvGrpSpPr/>
            <p:nvPr/>
          </p:nvGrpSpPr>
          <p:grpSpPr>
            <a:xfrm>
              <a:off x="5904882" y="3737339"/>
              <a:ext cx="3708829" cy="2441707"/>
              <a:chOff x="8172275" y="1190625"/>
              <a:chExt cx="3708829" cy="2441707"/>
            </a:xfrm>
          </p:grpSpPr>
          <p:pic>
            <p:nvPicPr>
              <p:cNvPr id="74" name="圖片 73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66140"/>
              <a:stretch/>
            </p:blipFill>
            <p:spPr>
              <a:xfrm>
                <a:off x="8172275" y="1190625"/>
                <a:ext cx="3708829" cy="2441707"/>
              </a:xfrm>
              <a:prstGeom prst="rect">
                <a:avLst/>
              </a:prstGeom>
            </p:spPr>
          </p:pic>
          <p:sp>
            <p:nvSpPr>
              <p:cNvPr id="4" name="矩形 3"/>
              <p:cNvSpPr/>
              <p:nvPr/>
            </p:nvSpPr>
            <p:spPr>
              <a:xfrm>
                <a:off x="8377593" y="1789728"/>
                <a:ext cx="3095079" cy="1646037"/>
              </a:xfrm>
              <a:prstGeom prst="rect">
                <a:avLst/>
              </a:prstGeom>
              <a:solidFill>
                <a:srgbClr val="87644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75" name="群組 74"/>
            <p:cNvGrpSpPr/>
            <p:nvPr/>
          </p:nvGrpSpPr>
          <p:grpSpPr>
            <a:xfrm>
              <a:off x="6048455" y="4587923"/>
              <a:ext cx="2842881" cy="1399651"/>
              <a:chOff x="10434478" y="3861159"/>
              <a:chExt cx="2842881" cy="1399651"/>
            </a:xfrm>
          </p:grpSpPr>
          <p:grpSp>
            <p:nvGrpSpPr>
              <p:cNvPr id="24" name="群組 23"/>
              <p:cNvGrpSpPr/>
              <p:nvPr/>
            </p:nvGrpSpPr>
            <p:grpSpPr>
              <a:xfrm>
                <a:off x="12355341" y="4078016"/>
                <a:ext cx="298192" cy="1177713"/>
                <a:chOff x="1919294" y="4184666"/>
                <a:chExt cx="556978" cy="1804654"/>
              </a:xfrm>
            </p:grpSpPr>
            <p:pic>
              <p:nvPicPr>
                <p:cNvPr id="25" name="Picture 4" descr="Vector flat blue wall bookshelf with documents - Royalty-free Book stock vector"/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529" t="54702" r="71301" b="39587"/>
                <a:stretch/>
              </p:blipFill>
              <p:spPr bwMode="auto">
                <a:xfrm rot="16200000">
                  <a:off x="1295456" y="4808504"/>
                  <a:ext cx="1804654" cy="55697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26" name="橢圓 25"/>
                <p:cNvSpPr/>
                <p:nvPr/>
              </p:nvSpPr>
              <p:spPr>
                <a:xfrm>
                  <a:off x="2056302" y="4295773"/>
                  <a:ext cx="282960" cy="130708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27" name="橢圓 26"/>
                <p:cNvSpPr/>
                <p:nvPr/>
              </p:nvSpPr>
              <p:spPr>
                <a:xfrm>
                  <a:off x="2051833" y="5753983"/>
                  <a:ext cx="282960" cy="130708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grpSp>
            <p:nvGrpSpPr>
              <p:cNvPr id="28" name="群組 27"/>
              <p:cNvGrpSpPr/>
              <p:nvPr/>
            </p:nvGrpSpPr>
            <p:grpSpPr>
              <a:xfrm>
                <a:off x="10495159" y="4167361"/>
                <a:ext cx="279200" cy="1093449"/>
                <a:chOff x="7259320" y="8390099"/>
                <a:chExt cx="284480" cy="1002821"/>
              </a:xfrm>
            </p:grpSpPr>
            <p:sp>
              <p:nvSpPr>
                <p:cNvPr id="29" name="矩形 28"/>
                <p:cNvSpPr/>
                <p:nvPr/>
              </p:nvSpPr>
              <p:spPr>
                <a:xfrm>
                  <a:off x="7259320" y="8390099"/>
                  <a:ext cx="284480" cy="1002821"/>
                </a:xfrm>
                <a:prstGeom prst="rect">
                  <a:avLst/>
                </a:prstGeom>
                <a:solidFill>
                  <a:srgbClr val="F0AA4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30" name="矩形 29"/>
                <p:cNvSpPr/>
                <p:nvPr/>
              </p:nvSpPr>
              <p:spPr>
                <a:xfrm>
                  <a:off x="7259320" y="8564536"/>
                  <a:ext cx="284480" cy="57041"/>
                </a:xfrm>
                <a:prstGeom prst="rect">
                  <a:avLst/>
                </a:prstGeom>
                <a:solidFill>
                  <a:srgbClr val="6B2A3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31" name="矩形 30"/>
                <p:cNvSpPr/>
                <p:nvPr/>
              </p:nvSpPr>
              <p:spPr>
                <a:xfrm>
                  <a:off x="7259320" y="9187993"/>
                  <a:ext cx="284480" cy="57041"/>
                </a:xfrm>
                <a:prstGeom prst="rect">
                  <a:avLst/>
                </a:prstGeom>
                <a:solidFill>
                  <a:srgbClr val="6B2A3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grpSp>
            <p:nvGrpSpPr>
              <p:cNvPr id="32" name="群組 31"/>
              <p:cNvGrpSpPr/>
              <p:nvPr/>
            </p:nvGrpSpPr>
            <p:grpSpPr>
              <a:xfrm>
                <a:off x="11406916" y="3989901"/>
                <a:ext cx="272056" cy="1254925"/>
                <a:chOff x="2790660" y="4806020"/>
                <a:chExt cx="272056" cy="1254925"/>
              </a:xfrm>
            </p:grpSpPr>
            <p:pic>
              <p:nvPicPr>
                <p:cNvPr id="33" name="圖片 32"/>
                <p:cNvPicPr>
                  <a:picLocks noChangeAspect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0395" t="45341" r="36170" b="36816"/>
                <a:stretch/>
              </p:blipFill>
              <p:spPr>
                <a:xfrm rot="872111">
                  <a:off x="2790660" y="4806020"/>
                  <a:ext cx="134177" cy="1223697"/>
                </a:xfrm>
                <a:prstGeom prst="rect">
                  <a:avLst/>
                </a:prstGeom>
              </p:spPr>
            </p:pic>
            <p:pic>
              <p:nvPicPr>
                <p:cNvPr id="34" name="圖片 33"/>
                <p:cNvPicPr>
                  <a:picLocks noChangeAspect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0395" t="45342" r="35759" b="36842"/>
                <a:stretch/>
              </p:blipFill>
              <p:spPr>
                <a:xfrm rot="872111">
                  <a:off x="2912505" y="4839128"/>
                  <a:ext cx="150211" cy="1221817"/>
                </a:xfrm>
                <a:prstGeom prst="rect">
                  <a:avLst/>
                </a:prstGeom>
              </p:spPr>
            </p:pic>
          </p:grpSp>
          <p:grpSp>
            <p:nvGrpSpPr>
              <p:cNvPr id="35" name="群組 34"/>
              <p:cNvGrpSpPr/>
              <p:nvPr/>
            </p:nvGrpSpPr>
            <p:grpSpPr>
              <a:xfrm>
                <a:off x="11842426" y="3873439"/>
                <a:ext cx="506768" cy="1370684"/>
                <a:chOff x="1981200" y="7518400"/>
                <a:chExt cx="375920" cy="1488973"/>
              </a:xfrm>
            </p:grpSpPr>
            <p:sp>
              <p:nvSpPr>
                <p:cNvPr id="36" name="矩形 35"/>
                <p:cNvSpPr/>
                <p:nvPr/>
              </p:nvSpPr>
              <p:spPr>
                <a:xfrm>
                  <a:off x="1981200" y="7518400"/>
                  <a:ext cx="375920" cy="148897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37" name="矩形 36"/>
                <p:cNvSpPr/>
                <p:nvPr/>
              </p:nvSpPr>
              <p:spPr>
                <a:xfrm>
                  <a:off x="2146300" y="7580445"/>
                  <a:ext cx="45719" cy="385796"/>
                </a:xfrm>
                <a:prstGeom prst="rect">
                  <a:avLst/>
                </a:prstGeom>
                <a:solidFill>
                  <a:srgbClr val="AA332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grpSp>
            <p:nvGrpSpPr>
              <p:cNvPr id="38" name="群組 37"/>
              <p:cNvGrpSpPr/>
              <p:nvPr/>
            </p:nvGrpSpPr>
            <p:grpSpPr>
              <a:xfrm>
                <a:off x="10780168" y="3924456"/>
                <a:ext cx="350522" cy="1336354"/>
                <a:chOff x="9519920" y="8324861"/>
                <a:chExt cx="350522" cy="1336354"/>
              </a:xfrm>
            </p:grpSpPr>
            <p:pic>
              <p:nvPicPr>
                <p:cNvPr id="39" name="Picture 10" descr="https://www.clipartmax.com/png/middle/168-1689874_health-education-free-vector-stack-of-books.png"/>
                <p:cNvPicPr>
                  <a:picLocks noChangeAspect="1" noChangeArrowheads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2403" t="26777" r="24981" b="68857"/>
                <a:stretch/>
              </p:blipFill>
              <p:spPr bwMode="auto">
                <a:xfrm rot="5400000">
                  <a:off x="9038725" y="8829498"/>
                  <a:ext cx="1312912" cy="35052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40" name="矩形 39"/>
                <p:cNvSpPr/>
                <p:nvPr/>
              </p:nvSpPr>
              <p:spPr>
                <a:xfrm>
                  <a:off x="9519920" y="8324861"/>
                  <a:ext cx="350522" cy="891653"/>
                </a:xfrm>
                <a:prstGeom prst="rect">
                  <a:avLst/>
                </a:prstGeom>
                <a:solidFill>
                  <a:srgbClr val="9B8BB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41" name="矩形 40"/>
                <p:cNvSpPr/>
                <p:nvPr/>
              </p:nvSpPr>
              <p:spPr>
                <a:xfrm>
                  <a:off x="9519920" y="9350577"/>
                  <a:ext cx="350522" cy="147606"/>
                </a:xfrm>
                <a:prstGeom prst="rect">
                  <a:avLst/>
                </a:prstGeom>
                <a:solidFill>
                  <a:srgbClr val="9B8BB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sp>
            <p:nvSpPr>
              <p:cNvPr id="42" name="矩形 41"/>
              <p:cNvSpPr/>
              <p:nvPr/>
            </p:nvSpPr>
            <p:spPr>
              <a:xfrm>
                <a:off x="10780168" y="3924455"/>
                <a:ext cx="350522" cy="166957"/>
              </a:xfrm>
              <a:prstGeom prst="rect">
                <a:avLst/>
              </a:prstGeom>
              <a:solidFill>
                <a:srgbClr val="9B8BB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3" name="矩形 42"/>
              <p:cNvSpPr/>
              <p:nvPr/>
            </p:nvSpPr>
            <p:spPr>
              <a:xfrm>
                <a:off x="10780168" y="5097778"/>
                <a:ext cx="350522" cy="157952"/>
              </a:xfrm>
              <a:prstGeom prst="rect">
                <a:avLst/>
              </a:prstGeom>
              <a:solidFill>
                <a:srgbClr val="9B8BB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4" name="矩形 43"/>
              <p:cNvSpPr/>
              <p:nvPr/>
            </p:nvSpPr>
            <p:spPr>
              <a:xfrm>
                <a:off x="10780168" y="4127377"/>
                <a:ext cx="350522" cy="94511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grpSp>
            <p:nvGrpSpPr>
              <p:cNvPr id="45" name="群組 44"/>
              <p:cNvGrpSpPr/>
              <p:nvPr/>
            </p:nvGrpSpPr>
            <p:grpSpPr>
              <a:xfrm rot="350411">
                <a:off x="12775770" y="3861159"/>
                <a:ext cx="501589" cy="1362243"/>
                <a:chOff x="4181866" y="4668829"/>
                <a:chExt cx="501589" cy="1362243"/>
              </a:xfrm>
            </p:grpSpPr>
            <p:sp>
              <p:nvSpPr>
                <p:cNvPr id="46" name="矩形 45"/>
                <p:cNvSpPr/>
                <p:nvPr/>
              </p:nvSpPr>
              <p:spPr>
                <a:xfrm rot="20487869">
                  <a:off x="4181866" y="4668829"/>
                  <a:ext cx="439771" cy="1362243"/>
                </a:xfrm>
                <a:prstGeom prst="rect">
                  <a:avLst/>
                </a:prstGeom>
                <a:solidFill>
                  <a:srgbClr val="96969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47" name="等腰三角形 46"/>
                <p:cNvSpPr/>
                <p:nvPr/>
              </p:nvSpPr>
              <p:spPr>
                <a:xfrm rot="20487869">
                  <a:off x="4503271" y="5698505"/>
                  <a:ext cx="139680" cy="128320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48" name="等腰三角形 47"/>
                <p:cNvSpPr/>
                <p:nvPr/>
              </p:nvSpPr>
              <p:spPr>
                <a:xfrm rot="20487869" flipV="1">
                  <a:off x="4543775" y="5817469"/>
                  <a:ext cx="139680" cy="128320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49" name="等腰三角形 48"/>
                <p:cNvSpPr/>
                <p:nvPr/>
              </p:nvSpPr>
              <p:spPr>
                <a:xfrm rot="20487869">
                  <a:off x="4185997" y="4757529"/>
                  <a:ext cx="132879" cy="127897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50" name="等腰三角形 49"/>
                <p:cNvSpPr/>
                <p:nvPr/>
              </p:nvSpPr>
              <p:spPr>
                <a:xfrm rot="20487869" flipV="1">
                  <a:off x="4226499" y="4876493"/>
                  <a:ext cx="132879" cy="127897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sp>
            <p:nvSpPr>
              <p:cNvPr id="68" name="文字方塊 67"/>
              <p:cNvSpPr txBox="1"/>
              <p:nvPr/>
            </p:nvSpPr>
            <p:spPr>
              <a:xfrm rot="5400000">
                <a:off x="10248669" y="4574103"/>
                <a:ext cx="7409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dirty="0">
                    <a:latin typeface="Segoe Script" panose="030B0504020000000003" pitchFamily="66" charset="0"/>
                    <a:cs typeface="MV Boli" panose="02000500030200090000" pitchFamily="2" charset="0"/>
                  </a:rPr>
                  <a:t>Jul</a:t>
                </a:r>
                <a:endParaRPr lang="zh-TW" altLang="en-US" dirty="0">
                  <a:latin typeface="Segoe Script" panose="030B0504020000000003" pitchFamily="66" charset="0"/>
                  <a:cs typeface="MV Boli" panose="02000500030200090000" pitchFamily="2" charset="0"/>
                </a:endParaRPr>
              </a:p>
            </p:txBody>
          </p:sp>
          <p:sp>
            <p:nvSpPr>
              <p:cNvPr id="69" name="文字方塊 68"/>
              <p:cNvSpPr txBox="1"/>
              <p:nvPr/>
            </p:nvSpPr>
            <p:spPr>
              <a:xfrm rot="5400000">
                <a:off x="10562683" y="4444892"/>
                <a:ext cx="7409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dirty="0">
                    <a:latin typeface="Segoe Script" panose="030B0504020000000003" pitchFamily="66" charset="0"/>
                    <a:cs typeface="MV Boli" panose="02000500030200090000" pitchFamily="2" charset="0"/>
                  </a:rPr>
                  <a:t>Aug</a:t>
                </a:r>
                <a:endParaRPr lang="zh-TW" altLang="en-US" dirty="0">
                  <a:latin typeface="Segoe Script" panose="030B0504020000000003" pitchFamily="66" charset="0"/>
                  <a:cs typeface="MV Boli" panose="02000500030200090000" pitchFamily="2" charset="0"/>
                </a:endParaRPr>
              </a:p>
            </p:txBody>
          </p:sp>
          <p:sp>
            <p:nvSpPr>
              <p:cNvPr id="70" name="文字方塊 69"/>
              <p:cNvSpPr txBox="1"/>
              <p:nvPr/>
            </p:nvSpPr>
            <p:spPr>
              <a:xfrm rot="6302782">
                <a:off x="11147136" y="4444893"/>
                <a:ext cx="7409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dirty="0">
                    <a:latin typeface="Segoe Script" panose="030B0504020000000003" pitchFamily="66" charset="0"/>
                    <a:cs typeface="MV Boli" panose="02000500030200090000" pitchFamily="2" charset="0"/>
                  </a:rPr>
                  <a:t>Sept</a:t>
                </a:r>
                <a:endParaRPr lang="zh-TW" altLang="en-US" dirty="0">
                  <a:latin typeface="Segoe Script" panose="030B0504020000000003" pitchFamily="66" charset="0"/>
                  <a:cs typeface="MV Boli" panose="02000500030200090000" pitchFamily="2" charset="0"/>
                </a:endParaRPr>
              </a:p>
            </p:txBody>
          </p:sp>
          <p:sp>
            <p:nvSpPr>
              <p:cNvPr id="71" name="文字方塊 70"/>
              <p:cNvSpPr txBox="1"/>
              <p:nvPr/>
            </p:nvSpPr>
            <p:spPr>
              <a:xfrm rot="5400000">
                <a:off x="11706568" y="4574103"/>
                <a:ext cx="7409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dirty="0">
                    <a:latin typeface="Segoe Script" panose="030B0504020000000003" pitchFamily="66" charset="0"/>
                    <a:cs typeface="MV Boli" panose="02000500030200090000" pitchFamily="2" charset="0"/>
                  </a:rPr>
                  <a:t>Oct</a:t>
                </a:r>
                <a:endParaRPr lang="zh-TW" altLang="en-US" dirty="0">
                  <a:latin typeface="Segoe Script" panose="030B0504020000000003" pitchFamily="66" charset="0"/>
                  <a:cs typeface="MV Boli" panose="02000500030200090000" pitchFamily="2" charset="0"/>
                </a:endParaRPr>
              </a:p>
            </p:txBody>
          </p:sp>
          <p:sp>
            <p:nvSpPr>
              <p:cNvPr id="72" name="文字方塊 71"/>
              <p:cNvSpPr txBox="1"/>
              <p:nvPr/>
            </p:nvSpPr>
            <p:spPr>
              <a:xfrm rot="5400000">
                <a:off x="12123900" y="4536811"/>
                <a:ext cx="7409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dirty="0">
                    <a:latin typeface="Segoe Script" panose="030B0504020000000003" pitchFamily="66" charset="0"/>
                    <a:cs typeface="MV Boli" panose="02000500030200090000" pitchFamily="2" charset="0"/>
                  </a:rPr>
                  <a:t>Nov</a:t>
                </a:r>
                <a:endParaRPr lang="zh-TW" altLang="en-US" dirty="0">
                  <a:latin typeface="Segoe Script" panose="030B0504020000000003" pitchFamily="66" charset="0"/>
                  <a:cs typeface="MV Boli" panose="02000500030200090000" pitchFamily="2" charset="0"/>
                </a:endParaRPr>
              </a:p>
            </p:txBody>
          </p:sp>
          <p:sp>
            <p:nvSpPr>
              <p:cNvPr id="73" name="文字方塊 72"/>
              <p:cNvSpPr txBox="1"/>
              <p:nvPr/>
            </p:nvSpPr>
            <p:spPr>
              <a:xfrm rot="4590259">
                <a:off x="12632914" y="4442187"/>
                <a:ext cx="74682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dirty="0">
                    <a:latin typeface="Segoe Script" panose="030B0504020000000003" pitchFamily="66" charset="0"/>
                    <a:cs typeface="MV Boli" panose="02000500030200090000" pitchFamily="2" charset="0"/>
                  </a:rPr>
                  <a:t>Dec</a:t>
                </a:r>
                <a:endParaRPr lang="zh-TW" altLang="en-US" dirty="0">
                  <a:latin typeface="Segoe Script" panose="030B0504020000000003" pitchFamily="66" charset="0"/>
                  <a:cs typeface="MV Boli" panose="02000500030200090000" pitchFamily="2" charset="0"/>
                </a:endParaRPr>
              </a:p>
            </p:txBody>
          </p:sp>
        </p:grpSp>
      </p:grpSp>
      <p:sp>
        <p:nvSpPr>
          <p:cNvPr id="78" name="文字方塊 77"/>
          <p:cNvSpPr txBox="1"/>
          <p:nvPr/>
        </p:nvSpPr>
        <p:spPr>
          <a:xfrm>
            <a:off x="9417289" y="1183376"/>
            <a:ext cx="8453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電腦</a:t>
            </a:r>
            <a:endParaRPr lang="zh-TW" altLang="en-US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79" name="文字方塊 78"/>
          <p:cNvSpPr txBox="1"/>
          <p:nvPr/>
        </p:nvSpPr>
        <p:spPr>
          <a:xfrm>
            <a:off x="2878251" y="2487820"/>
            <a:ext cx="17159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手機、平板</a:t>
            </a:r>
            <a:endParaRPr lang="zh-TW" altLang="en-US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grpSp>
        <p:nvGrpSpPr>
          <p:cNvPr id="81" name="群組 80"/>
          <p:cNvGrpSpPr/>
          <p:nvPr/>
        </p:nvGrpSpPr>
        <p:grpSpPr>
          <a:xfrm>
            <a:off x="8179474" y="1801236"/>
            <a:ext cx="3458975" cy="2277216"/>
            <a:chOff x="2187849" y="3847607"/>
            <a:chExt cx="3708829" cy="2441708"/>
          </a:xfrm>
        </p:grpSpPr>
        <p:pic>
          <p:nvPicPr>
            <p:cNvPr id="119" name="圖片 11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140"/>
            <a:stretch/>
          </p:blipFill>
          <p:spPr>
            <a:xfrm>
              <a:off x="2187849" y="3847607"/>
              <a:ext cx="3708829" cy="2441708"/>
            </a:xfrm>
            <a:prstGeom prst="rect">
              <a:avLst/>
            </a:prstGeom>
          </p:spPr>
        </p:pic>
        <p:sp>
          <p:nvSpPr>
            <p:cNvPr id="120" name="矩形 119"/>
            <p:cNvSpPr/>
            <p:nvPr/>
          </p:nvSpPr>
          <p:spPr>
            <a:xfrm>
              <a:off x="2395016" y="4677575"/>
              <a:ext cx="3163614" cy="1418896"/>
            </a:xfrm>
            <a:prstGeom prst="rect">
              <a:avLst/>
            </a:prstGeom>
            <a:solidFill>
              <a:srgbClr val="8764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121" name="圖片 120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000" t="78734" r="66610" b="4489"/>
            <a:stretch/>
          </p:blipFill>
          <p:spPr>
            <a:xfrm>
              <a:off x="2395016" y="4864220"/>
              <a:ext cx="487014" cy="1209785"/>
            </a:xfrm>
            <a:prstGeom prst="rect">
              <a:avLst/>
            </a:prstGeom>
          </p:spPr>
        </p:pic>
        <p:sp>
          <p:nvSpPr>
            <p:cNvPr id="122" name="矩形 121"/>
            <p:cNvSpPr/>
            <p:nvPr/>
          </p:nvSpPr>
          <p:spPr>
            <a:xfrm>
              <a:off x="2395017" y="5004075"/>
              <a:ext cx="486632" cy="10911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3" name="文字方塊 122"/>
            <p:cNvSpPr txBox="1"/>
            <p:nvPr/>
          </p:nvSpPr>
          <p:spPr>
            <a:xfrm rot="5400000">
              <a:off x="2236640" y="5346158"/>
              <a:ext cx="7409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>
                  <a:latin typeface="Segoe Script" panose="030B0504020000000003" pitchFamily="66" charset="0"/>
                  <a:cs typeface="MV Boli" panose="02000500030200090000" pitchFamily="2" charset="0"/>
                </a:rPr>
                <a:t>Jan</a:t>
              </a:r>
              <a:endParaRPr lang="zh-TW" altLang="en-US" dirty="0">
                <a:latin typeface="Segoe Script" panose="030B0504020000000003" pitchFamily="66" charset="0"/>
                <a:cs typeface="MV Boli" panose="02000500030200090000" pitchFamily="2" charset="0"/>
              </a:endParaRPr>
            </a:p>
          </p:txBody>
        </p:sp>
        <p:grpSp>
          <p:nvGrpSpPr>
            <p:cNvPr id="124" name="群組 123"/>
            <p:cNvGrpSpPr/>
            <p:nvPr/>
          </p:nvGrpSpPr>
          <p:grpSpPr>
            <a:xfrm>
              <a:off x="2884918" y="4841360"/>
              <a:ext cx="451409" cy="1232310"/>
              <a:chOff x="995419" y="7205388"/>
              <a:chExt cx="416180" cy="1292510"/>
            </a:xfrm>
          </p:grpSpPr>
          <p:pic>
            <p:nvPicPr>
              <p:cNvPr id="143" name="圖片 142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904" t="54803" r="64583" b="41276"/>
              <a:stretch/>
            </p:blipFill>
            <p:spPr>
              <a:xfrm rot="4912139">
                <a:off x="586278" y="7741568"/>
                <a:ext cx="1243723" cy="268937"/>
              </a:xfrm>
              <a:prstGeom prst="rect">
                <a:avLst/>
              </a:prstGeom>
            </p:spPr>
          </p:pic>
          <p:sp>
            <p:nvSpPr>
              <p:cNvPr id="144" name="矩形 143"/>
              <p:cNvSpPr/>
              <p:nvPr/>
            </p:nvSpPr>
            <p:spPr>
              <a:xfrm rot="21112139">
                <a:off x="1067576" y="7636762"/>
                <a:ext cx="273133" cy="422482"/>
              </a:xfrm>
              <a:prstGeom prst="rect">
                <a:avLst/>
              </a:prstGeom>
              <a:solidFill>
                <a:srgbClr val="9699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45" name="矩形 144"/>
              <p:cNvSpPr/>
              <p:nvPr/>
            </p:nvSpPr>
            <p:spPr>
              <a:xfrm rot="21097535">
                <a:off x="995419" y="7205388"/>
                <a:ext cx="45719" cy="79490"/>
              </a:xfrm>
              <a:prstGeom prst="rect">
                <a:avLst/>
              </a:prstGeom>
              <a:solidFill>
                <a:srgbClr val="87644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46" name="矩形 145"/>
              <p:cNvSpPr/>
              <p:nvPr/>
            </p:nvSpPr>
            <p:spPr>
              <a:xfrm>
                <a:off x="1170432" y="8266989"/>
                <a:ext cx="205975" cy="213529"/>
              </a:xfrm>
              <a:prstGeom prst="rect">
                <a:avLst/>
              </a:prstGeom>
              <a:solidFill>
                <a:srgbClr val="53516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47" name="矩形 146"/>
              <p:cNvSpPr/>
              <p:nvPr/>
            </p:nvSpPr>
            <p:spPr>
              <a:xfrm rot="21109320">
                <a:off x="1138227" y="8323523"/>
                <a:ext cx="273372" cy="45719"/>
              </a:xfrm>
              <a:prstGeom prst="rect">
                <a:avLst/>
              </a:prstGeom>
              <a:solidFill>
                <a:srgbClr val="9699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125" name="文字方塊 124"/>
            <p:cNvSpPr txBox="1"/>
            <p:nvPr/>
          </p:nvSpPr>
          <p:spPr>
            <a:xfrm rot="4912139">
              <a:off x="2749644" y="5182004"/>
              <a:ext cx="6541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>
                  <a:latin typeface="Segoe Script" panose="030B0504020000000003" pitchFamily="66" charset="0"/>
                  <a:cs typeface="MV Boli" panose="02000500030200090000" pitchFamily="2" charset="0"/>
                </a:rPr>
                <a:t>Feb</a:t>
              </a:r>
              <a:endParaRPr lang="zh-TW" altLang="en-US" dirty="0">
                <a:latin typeface="Segoe Script" panose="030B0504020000000003" pitchFamily="66" charset="0"/>
                <a:cs typeface="MV Boli" panose="02000500030200090000" pitchFamily="2" charset="0"/>
              </a:endParaRPr>
            </a:p>
          </p:txBody>
        </p:sp>
        <p:pic>
          <p:nvPicPr>
            <p:cNvPr id="126" name="圖片 125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494" t="13736" r="50068" b="69003"/>
            <a:stretch/>
          </p:blipFill>
          <p:spPr>
            <a:xfrm rot="21196929">
              <a:off x="3860222" y="4829302"/>
              <a:ext cx="361942" cy="1244703"/>
            </a:xfrm>
            <a:prstGeom prst="rect">
              <a:avLst/>
            </a:prstGeom>
          </p:spPr>
        </p:pic>
        <p:grpSp>
          <p:nvGrpSpPr>
            <p:cNvPr id="127" name="群組 126"/>
            <p:cNvGrpSpPr/>
            <p:nvPr/>
          </p:nvGrpSpPr>
          <p:grpSpPr>
            <a:xfrm rot="1175906">
              <a:off x="4569377" y="4932676"/>
              <a:ext cx="261453" cy="1152664"/>
              <a:chOff x="7830666" y="8557599"/>
              <a:chExt cx="261453" cy="1007039"/>
            </a:xfrm>
          </p:grpSpPr>
          <p:pic>
            <p:nvPicPr>
              <p:cNvPr id="141" name="圖片 140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6115" t="13595" r="66835" b="69003"/>
              <a:stretch/>
            </p:blipFill>
            <p:spPr>
              <a:xfrm>
                <a:off x="7830666" y="8557599"/>
                <a:ext cx="261453" cy="1007039"/>
              </a:xfrm>
              <a:prstGeom prst="rect">
                <a:avLst/>
              </a:prstGeom>
            </p:spPr>
          </p:pic>
          <p:sp>
            <p:nvSpPr>
              <p:cNvPr id="142" name="矩形 141"/>
              <p:cNvSpPr/>
              <p:nvPr/>
            </p:nvSpPr>
            <p:spPr>
              <a:xfrm>
                <a:off x="7830666" y="8746276"/>
                <a:ext cx="261453" cy="528391"/>
              </a:xfrm>
              <a:prstGeom prst="rect">
                <a:avLst/>
              </a:prstGeom>
              <a:solidFill>
                <a:srgbClr val="F0F0E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pic>
          <p:nvPicPr>
            <p:cNvPr id="128" name="圖片 127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772" t="82390" r="23949" b="4490"/>
            <a:stretch/>
          </p:blipFill>
          <p:spPr>
            <a:xfrm>
              <a:off x="3545058" y="4771730"/>
              <a:ext cx="245366" cy="1326004"/>
            </a:xfrm>
            <a:prstGeom prst="rect">
              <a:avLst/>
            </a:prstGeom>
          </p:spPr>
        </p:pic>
        <p:sp>
          <p:nvSpPr>
            <p:cNvPr id="129" name="矩形 128"/>
            <p:cNvSpPr/>
            <p:nvPr/>
          </p:nvSpPr>
          <p:spPr>
            <a:xfrm>
              <a:off x="3543931" y="5440557"/>
              <a:ext cx="248920" cy="50656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130" name="群組 129"/>
            <p:cNvGrpSpPr/>
            <p:nvPr/>
          </p:nvGrpSpPr>
          <p:grpSpPr>
            <a:xfrm>
              <a:off x="5011490" y="4833457"/>
              <a:ext cx="393540" cy="1268417"/>
              <a:chOff x="9241226" y="10070041"/>
              <a:chExt cx="393540" cy="1510372"/>
            </a:xfrm>
          </p:grpSpPr>
          <p:sp>
            <p:nvSpPr>
              <p:cNvPr id="136" name="矩形 135"/>
              <p:cNvSpPr/>
              <p:nvPr/>
            </p:nvSpPr>
            <p:spPr>
              <a:xfrm>
                <a:off x="9241227" y="10070041"/>
                <a:ext cx="393539" cy="1510372"/>
              </a:xfrm>
              <a:prstGeom prst="rect">
                <a:avLst/>
              </a:prstGeom>
              <a:solidFill>
                <a:srgbClr val="6D84A3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37" name="矩形 136"/>
              <p:cNvSpPr/>
              <p:nvPr/>
            </p:nvSpPr>
            <p:spPr>
              <a:xfrm>
                <a:off x="9241226" y="10167370"/>
                <a:ext cx="393539" cy="50800"/>
              </a:xfrm>
              <a:prstGeom prst="rect">
                <a:avLst/>
              </a:prstGeom>
              <a:solidFill>
                <a:srgbClr val="D6A3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38" name="矩形 137"/>
              <p:cNvSpPr/>
              <p:nvPr/>
            </p:nvSpPr>
            <p:spPr>
              <a:xfrm>
                <a:off x="9241226" y="11451645"/>
                <a:ext cx="393539" cy="50800"/>
              </a:xfrm>
              <a:prstGeom prst="rect">
                <a:avLst/>
              </a:prstGeom>
              <a:solidFill>
                <a:srgbClr val="D6A3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39" name="橢圓 138"/>
              <p:cNvSpPr/>
              <p:nvPr/>
            </p:nvSpPr>
            <p:spPr>
              <a:xfrm>
                <a:off x="9313875" y="11286874"/>
                <a:ext cx="248239" cy="111760"/>
              </a:xfrm>
              <a:prstGeom prst="ellipse">
                <a:avLst/>
              </a:prstGeom>
              <a:solidFill>
                <a:srgbClr val="D6A3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40" name="矩形 139"/>
              <p:cNvSpPr/>
              <p:nvPr/>
            </p:nvSpPr>
            <p:spPr>
              <a:xfrm>
                <a:off x="9295013" y="10368982"/>
                <a:ext cx="285961" cy="767080"/>
              </a:xfrm>
              <a:prstGeom prst="rect">
                <a:avLst/>
              </a:prstGeom>
              <a:solidFill>
                <a:srgbClr val="9EB7D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131" name="矩形 130"/>
            <p:cNvSpPr/>
            <p:nvPr/>
          </p:nvSpPr>
          <p:spPr>
            <a:xfrm rot="21201010">
              <a:off x="3865742" y="5021759"/>
              <a:ext cx="361942" cy="907453"/>
            </a:xfrm>
            <a:prstGeom prst="rect">
              <a:avLst/>
            </a:prstGeom>
            <a:solidFill>
              <a:srgbClr val="F4C9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2" name="文字方塊 131"/>
            <p:cNvSpPr txBox="1"/>
            <p:nvPr/>
          </p:nvSpPr>
          <p:spPr>
            <a:xfrm rot="5400000">
              <a:off x="3228997" y="5497590"/>
              <a:ext cx="8274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>
                  <a:latin typeface="Segoe Script" panose="030B0504020000000003" pitchFamily="66" charset="0"/>
                  <a:cs typeface="MV Boli" panose="02000500030200090000" pitchFamily="2" charset="0"/>
                </a:rPr>
                <a:t>Mar</a:t>
              </a:r>
              <a:endParaRPr lang="zh-TW" altLang="en-US" dirty="0">
                <a:latin typeface="Segoe Script" panose="030B0504020000000003" pitchFamily="66" charset="0"/>
                <a:cs typeface="MV Boli" panose="02000500030200090000" pitchFamily="2" charset="0"/>
              </a:endParaRPr>
            </a:p>
          </p:txBody>
        </p:sp>
        <p:sp>
          <p:nvSpPr>
            <p:cNvPr id="133" name="文字方塊 132"/>
            <p:cNvSpPr txBox="1"/>
            <p:nvPr/>
          </p:nvSpPr>
          <p:spPr>
            <a:xfrm rot="4976215">
              <a:off x="3616751" y="5364964"/>
              <a:ext cx="827493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TW" dirty="0">
                  <a:latin typeface="Segoe Script" panose="030B0504020000000003" pitchFamily="66" charset="0"/>
                  <a:cs typeface="MV Boli" panose="02000500030200090000" pitchFamily="2" charset="0"/>
                </a:rPr>
                <a:t>Apr</a:t>
              </a:r>
              <a:endParaRPr lang="zh-TW" altLang="en-US" dirty="0">
                <a:latin typeface="Segoe Script" panose="030B0504020000000003" pitchFamily="66" charset="0"/>
                <a:cs typeface="MV Boli" panose="02000500030200090000" pitchFamily="2" charset="0"/>
              </a:endParaRPr>
            </a:p>
          </p:txBody>
        </p:sp>
        <p:sp>
          <p:nvSpPr>
            <p:cNvPr id="134" name="文字方塊 133"/>
            <p:cNvSpPr txBox="1"/>
            <p:nvPr/>
          </p:nvSpPr>
          <p:spPr>
            <a:xfrm rot="6588891">
              <a:off x="4275122" y="5331194"/>
              <a:ext cx="8274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>
                  <a:latin typeface="Segoe Script" panose="030B0504020000000003" pitchFamily="66" charset="0"/>
                  <a:cs typeface="MV Boli" panose="02000500030200090000" pitchFamily="2" charset="0"/>
                </a:rPr>
                <a:t>May</a:t>
              </a:r>
              <a:endParaRPr lang="zh-TW" altLang="en-US" dirty="0">
                <a:latin typeface="Segoe Script" panose="030B0504020000000003" pitchFamily="66" charset="0"/>
                <a:cs typeface="MV Boli" panose="02000500030200090000" pitchFamily="2" charset="0"/>
              </a:endParaRPr>
            </a:p>
          </p:txBody>
        </p:sp>
        <p:sp>
          <p:nvSpPr>
            <p:cNvPr id="135" name="文字方塊 134"/>
            <p:cNvSpPr txBox="1"/>
            <p:nvPr/>
          </p:nvSpPr>
          <p:spPr>
            <a:xfrm rot="5400000">
              <a:off x="4777213" y="5286546"/>
              <a:ext cx="8274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>
                  <a:latin typeface="Segoe Script" panose="030B0504020000000003" pitchFamily="66" charset="0"/>
                  <a:cs typeface="MV Boli" panose="02000500030200090000" pitchFamily="2" charset="0"/>
                </a:rPr>
                <a:t>Jun</a:t>
              </a:r>
              <a:endParaRPr lang="zh-TW" altLang="en-US" dirty="0">
                <a:latin typeface="Segoe Script" panose="030B0504020000000003" pitchFamily="66" charset="0"/>
                <a:cs typeface="MV Boli" panose="02000500030200090000" pitchFamily="2" charset="0"/>
              </a:endParaRPr>
            </a:p>
          </p:txBody>
        </p:sp>
      </p:grpSp>
      <p:grpSp>
        <p:nvGrpSpPr>
          <p:cNvPr id="148" name="群組 147"/>
          <p:cNvGrpSpPr/>
          <p:nvPr/>
        </p:nvGrpSpPr>
        <p:grpSpPr>
          <a:xfrm>
            <a:off x="8178475" y="4076513"/>
            <a:ext cx="3458975" cy="2277216"/>
            <a:chOff x="7840671" y="4401726"/>
            <a:chExt cx="3458975" cy="2277216"/>
          </a:xfrm>
        </p:grpSpPr>
        <p:grpSp>
          <p:nvGrpSpPr>
            <p:cNvPr id="82" name="群組 81"/>
            <p:cNvGrpSpPr/>
            <p:nvPr/>
          </p:nvGrpSpPr>
          <p:grpSpPr>
            <a:xfrm>
              <a:off x="7840671" y="4401726"/>
              <a:ext cx="3458975" cy="2277216"/>
              <a:chOff x="8172275" y="1190626"/>
              <a:chExt cx="3708829" cy="2441708"/>
            </a:xfrm>
          </p:grpSpPr>
          <p:pic>
            <p:nvPicPr>
              <p:cNvPr id="117" name="圖片 116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66140"/>
              <a:stretch/>
            </p:blipFill>
            <p:spPr>
              <a:xfrm>
                <a:off x="8172275" y="1190626"/>
                <a:ext cx="3708829" cy="2441708"/>
              </a:xfrm>
              <a:prstGeom prst="rect">
                <a:avLst/>
              </a:prstGeom>
            </p:spPr>
          </p:pic>
          <p:sp>
            <p:nvSpPr>
              <p:cNvPr id="118" name="矩形 117"/>
              <p:cNvSpPr/>
              <p:nvPr/>
            </p:nvSpPr>
            <p:spPr>
              <a:xfrm>
                <a:off x="8377593" y="1789728"/>
                <a:ext cx="3095079" cy="1646037"/>
              </a:xfrm>
              <a:prstGeom prst="rect">
                <a:avLst/>
              </a:prstGeom>
              <a:solidFill>
                <a:srgbClr val="87644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83" name="群組 82"/>
            <p:cNvGrpSpPr/>
            <p:nvPr/>
          </p:nvGrpSpPr>
          <p:grpSpPr>
            <a:xfrm>
              <a:off x="7970264" y="5202462"/>
              <a:ext cx="2651364" cy="1305360"/>
              <a:chOff x="10434478" y="3861159"/>
              <a:chExt cx="2842881" cy="1399651"/>
            </a:xfrm>
          </p:grpSpPr>
          <p:grpSp>
            <p:nvGrpSpPr>
              <p:cNvPr id="84" name="群組 83"/>
              <p:cNvGrpSpPr/>
              <p:nvPr/>
            </p:nvGrpSpPr>
            <p:grpSpPr>
              <a:xfrm>
                <a:off x="12355341" y="4078016"/>
                <a:ext cx="298192" cy="1177713"/>
                <a:chOff x="1919294" y="4184666"/>
                <a:chExt cx="556978" cy="1804654"/>
              </a:xfrm>
            </p:grpSpPr>
            <p:pic>
              <p:nvPicPr>
                <p:cNvPr id="114" name="Picture 4" descr="Vector flat blue wall bookshelf with documents - Royalty-free Book stock vector"/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529" t="54702" r="71301" b="39587"/>
                <a:stretch/>
              </p:blipFill>
              <p:spPr bwMode="auto">
                <a:xfrm rot="16200000">
                  <a:off x="1295456" y="4808504"/>
                  <a:ext cx="1804654" cy="55697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15" name="橢圓 114"/>
                <p:cNvSpPr/>
                <p:nvPr/>
              </p:nvSpPr>
              <p:spPr>
                <a:xfrm>
                  <a:off x="2056302" y="4295773"/>
                  <a:ext cx="282960" cy="130708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16" name="橢圓 115"/>
                <p:cNvSpPr/>
                <p:nvPr/>
              </p:nvSpPr>
              <p:spPr>
                <a:xfrm>
                  <a:off x="2051833" y="5753983"/>
                  <a:ext cx="282960" cy="130708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grpSp>
            <p:nvGrpSpPr>
              <p:cNvPr id="85" name="群組 84"/>
              <p:cNvGrpSpPr/>
              <p:nvPr/>
            </p:nvGrpSpPr>
            <p:grpSpPr>
              <a:xfrm>
                <a:off x="10495159" y="4167361"/>
                <a:ext cx="279200" cy="1093449"/>
                <a:chOff x="7259320" y="8390099"/>
                <a:chExt cx="284480" cy="1002821"/>
              </a:xfrm>
            </p:grpSpPr>
            <p:sp>
              <p:nvSpPr>
                <p:cNvPr id="111" name="矩形 110"/>
                <p:cNvSpPr/>
                <p:nvPr/>
              </p:nvSpPr>
              <p:spPr>
                <a:xfrm>
                  <a:off x="7259320" y="8390099"/>
                  <a:ext cx="284480" cy="1002821"/>
                </a:xfrm>
                <a:prstGeom prst="rect">
                  <a:avLst/>
                </a:prstGeom>
                <a:solidFill>
                  <a:srgbClr val="F0AA4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12" name="矩形 111"/>
                <p:cNvSpPr/>
                <p:nvPr/>
              </p:nvSpPr>
              <p:spPr>
                <a:xfrm>
                  <a:off x="7259320" y="8564536"/>
                  <a:ext cx="284480" cy="57041"/>
                </a:xfrm>
                <a:prstGeom prst="rect">
                  <a:avLst/>
                </a:prstGeom>
                <a:solidFill>
                  <a:srgbClr val="6B2A3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13" name="矩形 112"/>
                <p:cNvSpPr/>
                <p:nvPr/>
              </p:nvSpPr>
              <p:spPr>
                <a:xfrm>
                  <a:off x="7259320" y="9187993"/>
                  <a:ext cx="284480" cy="57041"/>
                </a:xfrm>
                <a:prstGeom prst="rect">
                  <a:avLst/>
                </a:prstGeom>
                <a:solidFill>
                  <a:srgbClr val="6B2A3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grpSp>
            <p:nvGrpSpPr>
              <p:cNvPr id="86" name="群組 85"/>
              <p:cNvGrpSpPr/>
              <p:nvPr/>
            </p:nvGrpSpPr>
            <p:grpSpPr>
              <a:xfrm>
                <a:off x="11406916" y="3989901"/>
                <a:ext cx="272056" cy="1254925"/>
                <a:chOff x="2790660" y="4806020"/>
                <a:chExt cx="272056" cy="1254925"/>
              </a:xfrm>
            </p:grpSpPr>
            <p:pic>
              <p:nvPicPr>
                <p:cNvPr id="109" name="圖片 108"/>
                <p:cNvPicPr>
                  <a:picLocks noChangeAspect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0395" t="45341" r="36170" b="36816"/>
                <a:stretch/>
              </p:blipFill>
              <p:spPr>
                <a:xfrm rot="872111">
                  <a:off x="2790660" y="4806020"/>
                  <a:ext cx="134177" cy="1223697"/>
                </a:xfrm>
                <a:prstGeom prst="rect">
                  <a:avLst/>
                </a:prstGeom>
              </p:spPr>
            </p:pic>
            <p:pic>
              <p:nvPicPr>
                <p:cNvPr id="110" name="圖片 109"/>
                <p:cNvPicPr>
                  <a:picLocks noChangeAspect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0395" t="45342" r="35759" b="36842"/>
                <a:stretch/>
              </p:blipFill>
              <p:spPr>
                <a:xfrm rot="872111">
                  <a:off x="2912505" y="4839128"/>
                  <a:ext cx="150211" cy="1221817"/>
                </a:xfrm>
                <a:prstGeom prst="rect">
                  <a:avLst/>
                </a:prstGeom>
              </p:spPr>
            </p:pic>
          </p:grpSp>
          <p:grpSp>
            <p:nvGrpSpPr>
              <p:cNvPr id="87" name="群組 86"/>
              <p:cNvGrpSpPr/>
              <p:nvPr/>
            </p:nvGrpSpPr>
            <p:grpSpPr>
              <a:xfrm>
                <a:off x="11842426" y="3873439"/>
                <a:ext cx="506768" cy="1370684"/>
                <a:chOff x="1981200" y="7518400"/>
                <a:chExt cx="375920" cy="1488973"/>
              </a:xfrm>
            </p:grpSpPr>
            <p:sp>
              <p:nvSpPr>
                <p:cNvPr id="107" name="矩形 106"/>
                <p:cNvSpPr/>
                <p:nvPr/>
              </p:nvSpPr>
              <p:spPr>
                <a:xfrm>
                  <a:off x="1981200" y="7518400"/>
                  <a:ext cx="375920" cy="148897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08" name="矩形 107"/>
                <p:cNvSpPr/>
                <p:nvPr/>
              </p:nvSpPr>
              <p:spPr>
                <a:xfrm>
                  <a:off x="2146300" y="7580445"/>
                  <a:ext cx="45719" cy="385796"/>
                </a:xfrm>
                <a:prstGeom prst="rect">
                  <a:avLst/>
                </a:prstGeom>
                <a:solidFill>
                  <a:srgbClr val="AA332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grpSp>
            <p:nvGrpSpPr>
              <p:cNvPr id="88" name="群組 87"/>
              <p:cNvGrpSpPr/>
              <p:nvPr/>
            </p:nvGrpSpPr>
            <p:grpSpPr>
              <a:xfrm>
                <a:off x="10780168" y="3924456"/>
                <a:ext cx="350522" cy="1336354"/>
                <a:chOff x="9519920" y="8324861"/>
                <a:chExt cx="350522" cy="1336354"/>
              </a:xfrm>
            </p:grpSpPr>
            <p:pic>
              <p:nvPicPr>
                <p:cNvPr id="104" name="Picture 10" descr="https://www.clipartmax.com/png/middle/168-1689874_health-education-free-vector-stack-of-books.png"/>
                <p:cNvPicPr>
                  <a:picLocks noChangeAspect="1" noChangeArrowheads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2403" t="26777" r="24981" b="68857"/>
                <a:stretch/>
              </p:blipFill>
              <p:spPr bwMode="auto">
                <a:xfrm rot="5400000">
                  <a:off x="9038725" y="8829498"/>
                  <a:ext cx="1312912" cy="35052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05" name="矩形 104"/>
                <p:cNvSpPr/>
                <p:nvPr/>
              </p:nvSpPr>
              <p:spPr>
                <a:xfrm>
                  <a:off x="9519920" y="8324861"/>
                  <a:ext cx="350522" cy="891653"/>
                </a:xfrm>
                <a:prstGeom prst="rect">
                  <a:avLst/>
                </a:prstGeom>
                <a:solidFill>
                  <a:srgbClr val="9B8BB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06" name="矩形 105"/>
                <p:cNvSpPr/>
                <p:nvPr/>
              </p:nvSpPr>
              <p:spPr>
                <a:xfrm>
                  <a:off x="9519920" y="9350577"/>
                  <a:ext cx="350522" cy="147606"/>
                </a:xfrm>
                <a:prstGeom prst="rect">
                  <a:avLst/>
                </a:prstGeom>
                <a:solidFill>
                  <a:srgbClr val="9B8BB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sp>
            <p:nvSpPr>
              <p:cNvPr id="89" name="矩形 88"/>
              <p:cNvSpPr/>
              <p:nvPr/>
            </p:nvSpPr>
            <p:spPr>
              <a:xfrm>
                <a:off x="10780168" y="3924455"/>
                <a:ext cx="350522" cy="166957"/>
              </a:xfrm>
              <a:prstGeom prst="rect">
                <a:avLst/>
              </a:prstGeom>
              <a:solidFill>
                <a:srgbClr val="9B8BB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0" name="矩形 89"/>
              <p:cNvSpPr/>
              <p:nvPr/>
            </p:nvSpPr>
            <p:spPr>
              <a:xfrm>
                <a:off x="10780168" y="5097778"/>
                <a:ext cx="350522" cy="157952"/>
              </a:xfrm>
              <a:prstGeom prst="rect">
                <a:avLst/>
              </a:prstGeom>
              <a:solidFill>
                <a:srgbClr val="9B8BB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1" name="矩形 90"/>
              <p:cNvSpPr/>
              <p:nvPr/>
            </p:nvSpPr>
            <p:spPr>
              <a:xfrm>
                <a:off x="10780168" y="4127377"/>
                <a:ext cx="350522" cy="94511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grpSp>
            <p:nvGrpSpPr>
              <p:cNvPr id="92" name="群組 91"/>
              <p:cNvGrpSpPr/>
              <p:nvPr/>
            </p:nvGrpSpPr>
            <p:grpSpPr>
              <a:xfrm rot="350411">
                <a:off x="12775770" y="3861159"/>
                <a:ext cx="501589" cy="1362243"/>
                <a:chOff x="4181866" y="4668829"/>
                <a:chExt cx="501589" cy="1362243"/>
              </a:xfrm>
            </p:grpSpPr>
            <p:sp>
              <p:nvSpPr>
                <p:cNvPr id="99" name="矩形 98"/>
                <p:cNvSpPr/>
                <p:nvPr/>
              </p:nvSpPr>
              <p:spPr>
                <a:xfrm rot="20487869">
                  <a:off x="4181866" y="4668829"/>
                  <a:ext cx="439771" cy="1362243"/>
                </a:xfrm>
                <a:prstGeom prst="rect">
                  <a:avLst/>
                </a:prstGeom>
                <a:solidFill>
                  <a:srgbClr val="96969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00" name="等腰三角形 99"/>
                <p:cNvSpPr/>
                <p:nvPr/>
              </p:nvSpPr>
              <p:spPr>
                <a:xfrm rot="20487869">
                  <a:off x="4503271" y="5698505"/>
                  <a:ext cx="139680" cy="128320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01" name="等腰三角形 100"/>
                <p:cNvSpPr/>
                <p:nvPr/>
              </p:nvSpPr>
              <p:spPr>
                <a:xfrm rot="20487869" flipV="1">
                  <a:off x="4543775" y="5817469"/>
                  <a:ext cx="139680" cy="128320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02" name="等腰三角形 101"/>
                <p:cNvSpPr/>
                <p:nvPr/>
              </p:nvSpPr>
              <p:spPr>
                <a:xfrm rot="20487869">
                  <a:off x="4185997" y="4757529"/>
                  <a:ext cx="132879" cy="127897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03" name="等腰三角形 102"/>
                <p:cNvSpPr/>
                <p:nvPr/>
              </p:nvSpPr>
              <p:spPr>
                <a:xfrm rot="20487869" flipV="1">
                  <a:off x="4226499" y="4876493"/>
                  <a:ext cx="132879" cy="127897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sp>
            <p:nvSpPr>
              <p:cNvPr id="93" name="文字方塊 92"/>
              <p:cNvSpPr txBox="1"/>
              <p:nvPr/>
            </p:nvSpPr>
            <p:spPr>
              <a:xfrm rot="5400000">
                <a:off x="10248669" y="4574103"/>
                <a:ext cx="7409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dirty="0">
                    <a:latin typeface="Segoe Script" panose="030B0504020000000003" pitchFamily="66" charset="0"/>
                    <a:cs typeface="MV Boli" panose="02000500030200090000" pitchFamily="2" charset="0"/>
                  </a:rPr>
                  <a:t>Jul</a:t>
                </a:r>
                <a:endParaRPr lang="zh-TW" altLang="en-US" dirty="0">
                  <a:latin typeface="Segoe Script" panose="030B0504020000000003" pitchFamily="66" charset="0"/>
                  <a:cs typeface="MV Boli" panose="02000500030200090000" pitchFamily="2" charset="0"/>
                </a:endParaRPr>
              </a:p>
            </p:txBody>
          </p:sp>
          <p:sp>
            <p:nvSpPr>
              <p:cNvPr id="94" name="文字方塊 93"/>
              <p:cNvSpPr txBox="1"/>
              <p:nvPr/>
            </p:nvSpPr>
            <p:spPr>
              <a:xfrm rot="5400000">
                <a:off x="10562683" y="4444892"/>
                <a:ext cx="7409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dirty="0">
                    <a:latin typeface="Segoe Script" panose="030B0504020000000003" pitchFamily="66" charset="0"/>
                    <a:cs typeface="MV Boli" panose="02000500030200090000" pitchFamily="2" charset="0"/>
                  </a:rPr>
                  <a:t>Aug</a:t>
                </a:r>
                <a:endParaRPr lang="zh-TW" altLang="en-US" dirty="0">
                  <a:latin typeface="Segoe Script" panose="030B0504020000000003" pitchFamily="66" charset="0"/>
                  <a:cs typeface="MV Boli" panose="02000500030200090000" pitchFamily="2" charset="0"/>
                </a:endParaRPr>
              </a:p>
            </p:txBody>
          </p:sp>
          <p:sp>
            <p:nvSpPr>
              <p:cNvPr id="95" name="文字方塊 94"/>
              <p:cNvSpPr txBox="1"/>
              <p:nvPr/>
            </p:nvSpPr>
            <p:spPr>
              <a:xfrm rot="6302782">
                <a:off x="11147136" y="4444893"/>
                <a:ext cx="7409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dirty="0">
                    <a:latin typeface="Segoe Script" panose="030B0504020000000003" pitchFamily="66" charset="0"/>
                    <a:cs typeface="MV Boli" panose="02000500030200090000" pitchFamily="2" charset="0"/>
                  </a:rPr>
                  <a:t>Sept</a:t>
                </a:r>
                <a:endParaRPr lang="zh-TW" altLang="en-US" dirty="0">
                  <a:latin typeface="Segoe Script" panose="030B0504020000000003" pitchFamily="66" charset="0"/>
                  <a:cs typeface="MV Boli" panose="02000500030200090000" pitchFamily="2" charset="0"/>
                </a:endParaRPr>
              </a:p>
            </p:txBody>
          </p:sp>
          <p:sp>
            <p:nvSpPr>
              <p:cNvPr id="96" name="文字方塊 95"/>
              <p:cNvSpPr txBox="1"/>
              <p:nvPr/>
            </p:nvSpPr>
            <p:spPr>
              <a:xfrm rot="5400000">
                <a:off x="11706568" y="4574103"/>
                <a:ext cx="7409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dirty="0">
                    <a:latin typeface="Segoe Script" panose="030B0504020000000003" pitchFamily="66" charset="0"/>
                    <a:cs typeface="MV Boli" panose="02000500030200090000" pitchFamily="2" charset="0"/>
                  </a:rPr>
                  <a:t>Oct</a:t>
                </a:r>
                <a:endParaRPr lang="zh-TW" altLang="en-US" dirty="0">
                  <a:latin typeface="Segoe Script" panose="030B0504020000000003" pitchFamily="66" charset="0"/>
                  <a:cs typeface="MV Boli" panose="02000500030200090000" pitchFamily="2" charset="0"/>
                </a:endParaRPr>
              </a:p>
            </p:txBody>
          </p:sp>
          <p:sp>
            <p:nvSpPr>
              <p:cNvPr id="97" name="文字方塊 96"/>
              <p:cNvSpPr txBox="1"/>
              <p:nvPr/>
            </p:nvSpPr>
            <p:spPr>
              <a:xfrm rot="5400000">
                <a:off x="12123900" y="4536811"/>
                <a:ext cx="7409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dirty="0">
                    <a:latin typeface="Segoe Script" panose="030B0504020000000003" pitchFamily="66" charset="0"/>
                    <a:cs typeface="MV Boli" panose="02000500030200090000" pitchFamily="2" charset="0"/>
                  </a:rPr>
                  <a:t>Nov</a:t>
                </a:r>
                <a:endParaRPr lang="zh-TW" altLang="en-US" dirty="0">
                  <a:latin typeface="Segoe Script" panose="030B0504020000000003" pitchFamily="66" charset="0"/>
                  <a:cs typeface="MV Boli" panose="02000500030200090000" pitchFamily="2" charset="0"/>
                </a:endParaRPr>
              </a:p>
            </p:txBody>
          </p:sp>
          <p:sp>
            <p:nvSpPr>
              <p:cNvPr id="98" name="文字方塊 97"/>
              <p:cNvSpPr txBox="1"/>
              <p:nvPr/>
            </p:nvSpPr>
            <p:spPr>
              <a:xfrm rot="4590259">
                <a:off x="12632914" y="4442187"/>
                <a:ext cx="74682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dirty="0">
                    <a:latin typeface="Segoe Script" panose="030B0504020000000003" pitchFamily="66" charset="0"/>
                    <a:cs typeface="MV Boli" panose="02000500030200090000" pitchFamily="2" charset="0"/>
                  </a:rPr>
                  <a:t>Dec</a:t>
                </a:r>
                <a:endParaRPr lang="zh-TW" altLang="en-US" dirty="0">
                  <a:latin typeface="Segoe Script" panose="030B0504020000000003" pitchFamily="66" charset="0"/>
                  <a:cs typeface="MV Boli" panose="02000500030200090000" pitchFamily="2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830587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333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6" name="標題 1"/>
          <p:cNvSpPr txBox="1">
            <a:spLocks/>
          </p:cNvSpPr>
          <p:nvPr/>
        </p:nvSpPr>
        <p:spPr>
          <a:xfrm>
            <a:off x="1253392" y="677860"/>
            <a:ext cx="4568674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5400" dirty="0">
                <a:latin typeface="+mn-lt"/>
                <a:ea typeface="標楷體" panose="03000509000000000000" pitchFamily="65" charset="-120"/>
              </a:rPr>
              <a:t>後臺方面</a:t>
            </a:r>
          </a:p>
        </p:txBody>
      </p:sp>
      <p:sp>
        <p:nvSpPr>
          <p:cNvPr id="10" name="矩形 9"/>
          <p:cNvSpPr/>
          <p:nvPr/>
        </p:nvSpPr>
        <p:spPr>
          <a:xfrm>
            <a:off x="2519680" y="2122485"/>
            <a:ext cx="7091680" cy="2855915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/>
          <p:cNvSpPr txBox="1"/>
          <p:nvPr/>
        </p:nvSpPr>
        <p:spPr>
          <a:xfrm>
            <a:off x="3012676" y="2769381"/>
            <a:ext cx="616664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  將日記的內容存到後台，這樣可以易於管理，並且避免載入的時間過慢</a:t>
            </a:r>
          </a:p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，只把必要的檔案抓下來。</a:t>
            </a:r>
          </a:p>
        </p:txBody>
      </p:sp>
    </p:spTree>
    <p:extLst>
      <p:ext uri="{BB962C8B-B14F-4D97-AF65-F5344CB8AC3E}">
        <p14:creationId xmlns:p14="http://schemas.microsoft.com/office/powerpoint/2010/main" val="42187309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2192000" cy="6858000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812800" y="415636"/>
            <a:ext cx="3048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400" dirty="0">
                <a:latin typeface="標楷體" panose="03000509000000000000" pitchFamily="65" charset="-120"/>
                <a:ea typeface="標楷體" panose="03000509000000000000" pitchFamily="65" charset="-120"/>
              </a:rPr>
              <a:t>實作技術</a:t>
            </a:r>
          </a:p>
        </p:txBody>
      </p:sp>
      <p:pic>
        <p:nvPicPr>
          <p:cNvPr id="1030" name="Picture 6" descr="Json File Document Icon, Json, Document, File PNG and Vector with ...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549" b="89991" l="5369" r="89991">
                        <a14:foregroundMark x1="35669" y1="15833" x2="35669" y2="15833"/>
                        <a14:foregroundMark x1="42493" y1="27298" x2="42493" y2="27298"/>
                        <a14:foregroundMark x1="43221" y1="32848" x2="43221" y2="32848"/>
                        <a14:foregroundMark x1="44222" y1="39854" x2="44222" y2="39854"/>
                        <a14:foregroundMark x1="49045" y1="49591" x2="49045" y2="49591"/>
                        <a14:foregroundMark x1="33303" y1="49136" x2="33303" y2="49136"/>
                        <a14:foregroundMark x1="23385" y1="48954" x2="23385" y2="48954"/>
                        <a14:foregroundMark x1="55869" y1="59782" x2="55869" y2="5978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5006" y="2451667"/>
            <a:ext cx="2162401" cy="2162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Jquery Icon of Flat style - Available in SVG, PNG, EPS, AI &amp; Icon ...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0245" y="2586583"/>
            <a:ext cx="1892570" cy="1892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Javascript Logo 图片、库存照片和矢量图| Shutterstock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7857" b="80357" l="4103" r="96154">
                        <a14:foregroundMark x1="24615" y1="37500" x2="24615" y2="37500"/>
                        <a14:foregroundMark x1="27436" y1="45714" x2="27436" y2="45714"/>
                        <a14:foregroundMark x1="10513" y1="46429" x2="10513" y2="46429"/>
                        <a14:foregroundMark x1="21538" y1="53571" x2="21538" y2="53571"/>
                        <a14:foregroundMark x1="14615" y1="52500" x2="14615" y2="52500"/>
                        <a14:foregroundMark x1="12564" y1="27500" x2="12564" y2="27500"/>
                        <a14:foregroundMark x1="17179" y1="27143" x2="17179" y2="27143"/>
                        <a14:foregroundMark x1="20513" y1="28214" x2="20513" y2="28214"/>
                        <a14:foregroundMark x1="24872" y1="28214" x2="24872" y2="28214"/>
                        <a14:foregroundMark x1="44872" y1="27857" x2="44872" y2="27857"/>
                        <a14:foregroundMark x1="49231" y1="25714" x2="49231" y2="25714"/>
                        <a14:foregroundMark x1="53846" y1="26786" x2="53846" y2="26786"/>
                        <a14:foregroundMark x1="79744" y1="29286" x2="79744" y2="29286"/>
                        <a14:foregroundMark x1="82564" y1="29286" x2="82564" y2="29286"/>
                        <a14:foregroundMark x1="58718" y1="37143" x2="58718" y2="37143"/>
                        <a14:foregroundMark x1="45641" y1="37500" x2="45641" y2="37500"/>
                        <a14:foregroundMark x1="53590" y1="37500" x2="53590" y2="37500"/>
                        <a14:foregroundMark x1="55128" y1="35000" x2="55128" y2="35000"/>
                        <a14:foregroundMark x1="52564" y1="47143" x2="52564" y2="47143"/>
                        <a14:foregroundMark x1="51795" y1="47143" x2="51795" y2="47143"/>
                        <a14:foregroundMark x1="47692" y1="44643" x2="47692" y2="44643"/>
                        <a14:foregroundMark x1="49231" y1="43929" x2="49231" y2="43929"/>
                        <a14:foregroundMark x1="49744" y1="43929" x2="49744" y2="43929"/>
                        <a14:foregroundMark x1="50769" y1="47143" x2="50769" y2="471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7453" b="67667"/>
          <a:stretch/>
        </p:blipFill>
        <p:spPr bwMode="auto">
          <a:xfrm>
            <a:off x="233681" y="2542138"/>
            <a:ext cx="5490700" cy="548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圖片 4" descr="畫面剪輯"/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193" b="98465" l="1148" r="99662">
                        <a14:foregroundMark x1="42471" y1="33553" x2="42471" y2="33553"/>
                        <a14:foregroundMark x1="77110" y1="31360" x2="77110" y2="31360"/>
                        <a14:foregroundMark x1="84943" y1="35307" x2="84943" y2="35307"/>
                        <a14:foregroundMark x1="58069" y1="50219" x2="58069" y2="50219"/>
                        <a14:foregroundMark x1="56989" y1="76974" x2="56989" y2="76974"/>
                        <a14:foregroundMark x1="48683" y1="68640" x2="48683" y2="68640"/>
                        <a14:foregroundMark x1="71168" y1="58114" x2="72248" y2="56798"/>
                        <a14:foregroundMark x1="74274" y1="50219" x2="74274" y2="50219"/>
                        <a14:foregroundMark x1="92640" y1="41447" x2="92640" y2="41447"/>
                        <a14:foregroundMark x1="83322" y1="51535" x2="83322" y2="5153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6644"/>
          <a:stretch/>
        </p:blipFill>
        <p:spPr>
          <a:xfrm>
            <a:off x="548320" y="3074469"/>
            <a:ext cx="5176060" cy="1328454"/>
          </a:xfrm>
          <a:prstGeom prst="rect">
            <a:avLst/>
          </a:prstGeom>
        </p:spPr>
      </p:pic>
      <p:pic>
        <p:nvPicPr>
          <p:cNvPr id="1026" name="Picture 2" descr="Adding Firebase to your web application."/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>
                        <a14:foregroundMark x1="28375" y1="81500" x2="28375" y2="81500"/>
                        <a14:foregroundMark x1="35375" y1="82833" x2="35375" y2="82833"/>
                        <a14:foregroundMark x1="35375" y1="76167" x2="35375" y2="76167"/>
                        <a14:foregroundMark x1="39125" y1="81667" x2="39125" y2="81667"/>
                        <a14:foregroundMark x1="42500" y1="81833" x2="42500" y2="81833"/>
                        <a14:foregroundMark x1="50000" y1="86167" x2="50000" y2="86167"/>
                        <a14:foregroundMark x1="60875" y1="85833" x2="60875" y2="85833"/>
                        <a14:foregroundMark x1="67500" y1="85333" x2="67500" y2="85333"/>
                        <a14:foregroundMark x1="70875" y1="82833" x2="70875" y2="82833"/>
                        <a14:backgroundMark x1="45500" y1="81000" x2="45500" y2="81000"/>
                        <a14:backgroundMark x1="58875" y1="84333" x2="58875" y2="84333"/>
                        <a14:backgroundMark x1="73000" y1="80500" x2="73000" y2="80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2266" y="2509217"/>
            <a:ext cx="2729736" cy="2047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17389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3"/>
          <a:srcRect l="-962" t="5404" r="30162" b="2621"/>
          <a:stretch/>
        </p:blipFill>
        <p:spPr>
          <a:xfrm>
            <a:off x="2174730" y="1290247"/>
            <a:ext cx="7842539" cy="5465535"/>
          </a:xfrm>
          <a:prstGeom prst="rect">
            <a:avLst/>
          </a:prstGeom>
        </p:spPr>
      </p:pic>
      <p:sp>
        <p:nvSpPr>
          <p:cNvPr id="4" name="標題 1"/>
          <p:cNvSpPr txBox="1">
            <a:spLocks/>
          </p:cNvSpPr>
          <p:nvPr/>
        </p:nvSpPr>
        <p:spPr>
          <a:xfrm>
            <a:off x="4563866" y="473752"/>
            <a:ext cx="5164334" cy="71427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Git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版本控管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5494038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2192000" cy="685800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365BD69D-7281-47C7-A4CE-5210255AFE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6818" y="346652"/>
            <a:ext cx="10515600" cy="1325563"/>
          </a:xfrm>
        </p:spPr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遇到的問題與需求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47F87E0-A082-4A02-A51A-ADF84CF90B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6818" y="1825625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首頁背景圖片大小不如預期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457200" lvl="1" indent="0">
              <a:buNone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圖片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size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比例不對，畫面無法完整呈現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同月份日記換頁載入過久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457200" lvl="1" indent="0">
              <a:buNone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同月份日記分三頁，三個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html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檔案，換頁需重新載入，時間過長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設計導引</a:t>
            </a:r>
            <a:r>
              <a:rPr lang="en-US" altLang="zh-TW" dirty="0">
                <a:latin typeface="ArialMT" pitchFamily="2" charset="0"/>
                <a:ea typeface="標楷體" panose="03000509000000000000" pitchFamily="65" charset="-120"/>
              </a:rPr>
              <a:t>route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不合乎邏輯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457200" lvl="1" indent="0">
              <a:buNone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設計日記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route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，新增一個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controller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導引，時常覺得多餘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網頁日記</a:t>
            </a:r>
            <a:r>
              <a:rPr lang="en-US" altLang="zh-TW" dirty="0">
                <a:latin typeface="ArialMT" pitchFamily="2" charset="0"/>
                <a:ea typeface="標楷體" panose="03000509000000000000" pitchFamily="65" charset="-120"/>
              </a:rPr>
              <a:t>CSS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版面共用不一致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457200" lvl="1" indent="0">
              <a:buNone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日記更換頁面，版面衝突，視覺上不舒服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按鈕設計不如預期</a:t>
            </a:r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457200" lvl="1" indent="0">
              <a:buNone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按鈕搭配圖片容易跑版或是載入過慢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5602557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2192000" cy="685800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C7EAE749-91D0-4CAC-B9B9-C2E801022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4528" y="250032"/>
            <a:ext cx="10515600" cy="1325563"/>
          </a:xfrm>
        </p:spPr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如何解決或改善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7FC2C8E-D8B6-453B-824C-3A9F6AB23E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4528" y="1825626"/>
            <a:ext cx="10515600" cy="4351338"/>
          </a:xfrm>
        </p:spPr>
        <p:txBody>
          <a:bodyPr>
            <a:normAutofit fontScale="92500" lnSpcReduction="20000"/>
          </a:bodyPr>
          <a:lstStyle/>
          <a:p>
            <a:r>
              <a:rPr lang="zh-TW" altLang="en-US" sz="3000" dirty="0">
                <a:latin typeface="標楷體" panose="03000509000000000000" pitchFamily="65" charset="-120"/>
                <a:ea typeface="標楷體" panose="03000509000000000000" pitchFamily="65" charset="-120"/>
              </a:rPr>
              <a:t>首頁背景圖片大小不如預期</a:t>
            </a:r>
            <a:endParaRPr lang="en-US" altLang="zh-TW" sz="3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zh-TW" altLang="en-US" sz="2600" dirty="0">
                <a:latin typeface="標楷體" panose="03000509000000000000" pitchFamily="65" charset="-120"/>
                <a:ea typeface="標楷體" panose="03000509000000000000" pitchFamily="65" charset="-120"/>
              </a:rPr>
              <a:t>使用</a:t>
            </a:r>
            <a:r>
              <a:rPr lang="en-US" altLang="zh-TW" sz="2600" dirty="0">
                <a:latin typeface="ArialMT" pitchFamily="2" charset="0"/>
                <a:ea typeface="標楷體" panose="03000509000000000000" pitchFamily="65" charset="-120"/>
              </a:rPr>
              <a:t>background-size: contain</a:t>
            </a:r>
            <a:r>
              <a:rPr lang="zh-TW" altLang="en-US" sz="2600" dirty="0">
                <a:latin typeface="標楷體" panose="03000509000000000000" pitchFamily="65" charset="-120"/>
                <a:ea typeface="標楷體" panose="03000509000000000000" pitchFamily="65" charset="-120"/>
              </a:rPr>
              <a:t>為基底，版面重新設計</a:t>
            </a:r>
            <a:endParaRPr lang="en-US" altLang="zh-TW" sz="2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3000" dirty="0">
                <a:latin typeface="標楷體" panose="03000509000000000000" pitchFamily="65" charset="-120"/>
                <a:ea typeface="標楷體" panose="03000509000000000000" pitchFamily="65" charset="-120"/>
              </a:rPr>
              <a:t>同月份日記換頁載入過久</a:t>
            </a:r>
            <a:endParaRPr lang="en-US" altLang="zh-TW" sz="3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zh-TW" altLang="en-US" sz="2600" dirty="0">
                <a:latin typeface="標楷體" panose="03000509000000000000" pitchFamily="65" charset="-120"/>
                <a:ea typeface="標楷體" panose="03000509000000000000" pitchFamily="65" charset="-120"/>
              </a:rPr>
              <a:t>利用</a:t>
            </a:r>
            <a:r>
              <a:rPr lang="en-US" altLang="zh-TW" sz="2600" dirty="0">
                <a:latin typeface="ArialMT" pitchFamily="2" charset="0"/>
                <a:ea typeface="標楷體" panose="03000509000000000000" pitchFamily="65" charset="-120"/>
              </a:rPr>
              <a:t>JS</a:t>
            </a:r>
            <a:r>
              <a:rPr lang="zh-TW" altLang="en-US" sz="2600" dirty="0">
                <a:latin typeface="標楷體" panose="03000509000000000000" pitchFamily="65" charset="-120"/>
                <a:ea typeface="標楷體" panose="03000509000000000000" pitchFamily="65" charset="-120"/>
              </a:rPr>
              <a:t>實現不換頁更換內容</a:t>
            </a:r>
            <a:endParaRPr lang="en-US" altLang="zh-TW" sz="2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zh-TW" altLang="en-US" sz="2600" dirty="0">
                <a:latin typeface="標楷體" panose="03000509000000000000" pitchFamily="65" charset="-120"/>
                <a:ea typeface="標楷體" panose="03000509000000000000" pitchFamily="65" charset="-120"/>
              </a:rPr>
              <a:t>使用</a:t>
            </a:r>
            <a:r>
              <a:rPr lang="en-US" altLang="zh-TW" sz="2600" dirty="0">
                <a:latin typeface="ArialMT" pitchFamily="2" charset="0"/>
                <a:ea typeface="標楷體" panose="03000509000000000000" pitchFamily="65" charset="-120"/>
              </a:rPr>
              <a:t>JSON</a:t>
            </a:r>
            <a:r>
              <a:rPr lang="zh-TW" altLang="en-US" sz="2600" dirty="0">
                <a:latin typeface="標楷體" panose="03000509000000000000" pitchFamily="65" charset="-120"/>
                <a:ea typeface="標楷體" panose="03000509000000000000" pitchFamily="65" charset="-120"/>
              </a:rPr>
              <a:t>保存圖片、文字內容</a:t>
            </a:r>
            <a:endParaRPr lang="en-US" altLang="zh-TW" sz="2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3000" dirty="0">
                <a:latin typeface="標楷體" panose="03000509000000000000" pitchFamily="65" charset="-120"/>
                <a:ea typeface="標楷體" panose="03000509000000000000" pitchFamily="65" charset="-120"/>
              </a:rPr>
              <a:t>設計導引</a:t>
            </a:r>
            <a:r>
              <a:rPr lang="en-US" altLang="zh-TW" sz="3000" dirty="0">
                <a:latin typeface="ArialMT" pitchFamily="2" charset="0"/>
                <a:ea typeface="標楷體" panose="03000509000000000000" pitchFamily="65" charset="-120"/>
              </a:rPr>
              <a:t>route</a:t>
            </a:r>
            <a:r>
              <a:rPr lang="zh-TW" altLang="en-US" sz="3000" dirty="0">
                <a:latin typeface="標楷體" panose="03000509000000000000" pitchFamily="65" charset="-120"/>
                <a:ea typeface="標楷體" panose="03000509000000000000" pitchFamily="65" charset="-120"/>
              </a:rPr>
              <a:t>不合乎邏輯</a:t>
            </a:r>
            <a:endParaRPr lang="en-US" altLang="zh-TW" sz="3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zh-TW" altLang="en-US" sz="2600" dirty="0">
                <a:latin typeface="標楷體" panose="03000509000000000000" pitchFamily="65" charset="-120"/>
                <a:ea typeface="標楷體" panose="03000509000000000000" pitchFamily="65" charset="-120"/>
              </a:rPr>
              <a:t>使用兩種導引方向，月曆以及地點</a:t>
            </a:r>
            <a:endParaRPr lang="en-US" altLang="zh-TW" sz="2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3000" dirty="0">
                <a:latin typeface="標楷體" panose="03000509000000000000" pitchFamily="65" charset="-120"/>
                <a:ea typeface="標楷體" panose="03000509000000000000" pitchFamily="65" charset="-120"/>
              </a:rPr>
              <a:t>網頁日記</a:t>
            </a:r>
            <a:r>
              <a:rPr lang="en-US" altLang="zh-TW" sz="3000" dirty="0">
                <a:latin typeface="ArialMT" pitchFamily="2" charset="0"/>
                <a:ea typeface="標楷體" panose="03000509000000000000" pitchFamily="65" charset="-120"/>
              </a:rPr>
              <a:t>CSS</a:t>
            </a:r>
            <a:r>
              <a:rPr lang="zh-TW" altLang="en-US" sz="3000" dirty="0">
                <a:latin typeface="標楷體" panose="03000509000000000000" pitchFamily="65" charset="-120"/>
                <a:ea typeface="標楷體" panose="03000509000000000000" pitchFamily="65" charset="-120"/>
              </a:rPr>
              <a:t>版面共用不一致</a:t>
            </a:r>
            <a:endParaRPr lang="en-US" altLang="zh-TW" sz="3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zh-TW" altLang="en-US" sz="2600" dirty="0">
                <a:latin typeface="標楷體" panose="03000509000000000000" pitchFamily="65" charset="-120"/>
                <a:ea typeface="標楷體" panose="03000509000000000000" pitchFamily="65" charset="-120"/>
              </a:rPr>
              <a:t>統一版面，共用主要版面位置以及按鈕切換，使用相同的</a:t>
            </a:r>
            <a:r>
              <a:rPr lang="en-US" altLang="zh-TW" sz="2600" dirty="0">
                <a:latin typeface="標楷體" panose="03000509000000000000" pitchFamily="65" charset="-120"/>
                <a:ea typeface="標楷體" panose="03000509000000000000" pitchFamily="65" charset="-120"/>
              </a:rPr>
              <a:t>CSS</a:t>
            </a:r>
            <a:r>
              <a:rPr lang="zh-TW" altLang="en-US" sz="2600" dirty="0">
                <a:latin typeface="標楷體" panose="03000509000000000000" pitchFamily="65" charset="-120"/>
                <a:ea typeface="標楷體" panose="03000509000000000000" pitchFamily="65" charset="-120"/>
              </a:rPr>
              <a:t>。</a:t>
            </a:r>
            <a:endParaRPr lang="en-US" altLang="zh-TW" sz="2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3000" dirty="0">
                <a:latin typeface="標楷體" panose="03000509000000000000" pitchFamily="65" charset="-120"/>
                <a:ea typeface="標楷體" panose="03000509000000000000" pitchFamily="65" charset="-120"/>
              </a:rPr>
              <a:t>按鈕設計不如預期</a:t>
            </a:r>
            <a:endParaRPr lang="en-US" altLang="zh-TW" sz="3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zh-TW" altLang="en-US" sz="2600" dirty="0">
                <a:latin typeface="標楷體" panose="03000509000000000000" pitchFamily="65" charset="-120"/>
                <a:ea typeface="標楷體" panose="03000509000000000000" pitchFamily="65" charset="-120"/>
              </a:rPr>
              <a:t>利用偽元素設計按鈕</a:t>
            </a:r>
            <a:endParaRPr lang="en-US" altLang="zh-TW" sz="2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6552543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標題 1">
            <a:extLst>
              <a:ext uri="{FF2B5EF4-FFF2-40B4-BE49-F238E27FC236}">
                <a16:creationId xmlns:a16="http://schemas.microsoft.com/office/drawing/2014/main" id="{C7EAE749-91D0-4CAC-B9B9-C2E801022FCB}"/>
              </a:ext>
            </a:extLst>
          </p:cNvPr>
          <p:cNvSpPr txBox="1">
            <a:spLocks/>
          </p:cNvSpPr>
          <p:nvPr/>
        </p:nvSpPr>
        <p:spPr>
          <a:xfrm>
            <a:off x="1101180" y="433697"/>
            <a:ext cx="2805446" cy="79082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目標對象</a:t>
            </a:r>
          </a:p>
        </p:txBody>
      </p:sp>
      <p:pic>
        <p:nvPicPr>
          <p:cNvPr id="2050" name="Picture 2" descr="想見你》大結局73萬人觀看：從不寫日記的我，也開始寫日子– babyou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67" r="11110"/>
          <a:stretch/>
        </p:blipFill>
        <p:spPr bwMode="auto">
          <a:xfrm>
            <a:off x="6939282" y="4063859"/>
            <a:ext cx="3112830" cy="2507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LF99立福公司::Photo Traveler 150 攝影旅遊家後背包15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273" y="1224525"/>
            <a:ext cx="3549077" cy="23637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/>
          <p:cNvSpPr txBox="1"/>
          <p:nvPr/>
        </p:nvSpPr>
        <p:spPr>
          <a:xfrm>
            <a:off x="4903530" y="875590"/>
            <a:ext cx="56239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2600" dirty="0"/>
              <a:t>My name is Ally.</a:t>
            </a:r>
          </a:p>
          <a:p>
            <a:pPr>
              <a:lnSpc>
                <a:spcPct val="150000"/>
              </a:lnSpc>
            </a:pPr>
            <a:r>
              <a:rPr lang="en-US" altLang="zh-TW" sz="2200" dirty="0"/>
              <a:t>I have  been a travel blogger for nine years.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1057273" y="3761845"/>
            <a:ext cx="588200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指標人物</a:t>
            </a:r>
            <a:r>
              <a:rPr lang="en-US" altLang="zh-TW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altLang="zh-TW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1.</a:t>
            </a:r>
            <a:r>
              <a:rPr lang="zh-TW" altLang="en-US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喜歡紀錄生活中所遇到快樂或難過的事</a:t>
            </a:r>
            <a:endParaRPr lang="en-US" altLang="zh-TW" sz="2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50000"/>
              </a:lnSpc>
            </a:pPr>
            <a:r>
              <a:rPr lang="en-US" altLang="zh-TW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2.</a:t>
            </a:r>
            <a:r>
              <a:rPr lang="zh-TW" altLang="en-US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藉由寫下自己的心裡話來抒發心情</a:t>
            </a:r>
            <a:endParaRPr lang="en-US" altLang="zh-TW" sz="2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原型及引言</a:t>
            </a:r>
            <a:r>
              <a:rPr lang="en-US" altLang="zh-TW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altLang="zh-TW" sz="2200" dirty="0"/>
              <a:t>I would like to share something with you that makes me happy.</a:t>
            </a:r>
            <a:endParaRPr lang="en-US" altLang="zh-TW" sz="2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4903530" y="2075919"/>
            <a:ext cx="6640770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人格特質</a:t>
            </a:r>
            <a:r>
              <a:rPr lang="en-US" altLang="zh-TW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altLang="zh-TW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1.</a:t>
            </a:r>
            <a:r>
              <a:rPr lang="zh-TW" altLang="en-US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喜歡跟大家分享旅程中遇到的大小事</a:t>
            </a:r>
            <a:endParaRPr lang="en-US" altLang="zh-TW" sz="2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50000"/>
              </a:lnSpc>
            </a:pPr>
            <a:r>
              <a:rPr lang="en-US" altLang="zh-TW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2.</a:t>
            </a:r>
            <a:r>
              <a:rPr lang="zh-TW" altLang="en-US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喜歡拍下旅途中的美好風景跟好吃的餐點</a:t>
            </a:r>
            <a:endParaRPr lang="en-US" altLang="zh-TW" sz="2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" name="向右箭號 3"/>
          <p:cNvSpPr/>
          <p:nvPr/>
        </p:nvSpPr>
        <p:spPr>
          <a:xfrm>
            <a:off x="6253948" y="4536835"/>
            <a:ext cx="565886" cy="7808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221031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2192000" cy="6858000"/>
          </a:xfrm>
          <a:prstGeom prst="rect">
            <a:avLst/>
          </a:prstGeom>
        </p:spPr>
      </p:pic>
      <p:sp>
        <p:nvSpPr>
          <p:cNvPr id="3" name="標題 1">
            <a:extLst>
              <a:ext uri="{FF2B5EF4-FFF2-40B4-BE49-F238E27FC236}">
                <a16:creationId xmlns:a16="http://schemas.microsoft.com/office/drawing/2014/main" id="{C7EAE749-91D0-4CAC-B9B9-C2E801022FCB}"/>
              </a:ext>
            </a:extLst>
          </p:cNvPr>
          <p:cNvSpPr txBox="1">
            <a:spLocks/>
          </p:cNvSpPr>
          <p:nvPr/>
        </p:nvSpPr>
        <p:spPr>
          <a:xfrm>
            <a:off x="1120162" y="472952"/>
            <a:ext cx="2503889" cy="77137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目標對象</a:t>
            </a:r>
          </a:p>
        </p:txBody>
      </p:sp>
      <p:pic>
        <p:nvPicPr>
          <p:cNvPr id="4" name="Picture 4" descr="LF99立福公司::Photo Traveler 150 攝影旅遊家後背包15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399" y="1395123"/>
            <a:ext cx="3192873" cy="21265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/>
          <p:cNvSpPr txBox="1"/>
          <p:nvPr/>
        </p:nvSpPr>
        <p:spPr>
          <a:xfrm>
            <a:off x="5233590" y="682388"/>
            <a:ext cx="6657314" cy="56784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使用者體驗的目標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altLang="zh-TW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1.</a:t>
            </a:r>
            <a:r>
              <a:rPr lang="zh-TW" altLang="en-US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分享自己的日常生活</a:t>
            </a:r>
            <a:endParaRPr lang="en-US" altLang="zh-TW" sz="2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50000"/>
              </a:lnSpc>
            </a:pPr>
            <a:r>
              <a:rPr lang="en-US" altLang="zh-TW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2.</a:t>
            </a:r>
            <a:r>
              <a:rPr lang="zh-TW" altLang="en-US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寫專屬於自己的不公開日記</a:t>
            </a:r>
            <a:endParaRPr lang="en-US" altLang="zh-TW" sz="2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200000"/>
              </a:lnSpc>
            </a:pP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慣用的硬體裝置與平台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 algn="just">
              <a:lnSpc>
                <a:spcPct val="150000"/>
              </a:lnSpc>
            </a:pPr>
            <a:r>
              <a:rPr lang="en-US" altLang="zh-TW" sz="2200" dirty="0"/>
              <a:t>Canon 1Dx ii </a:t>
            </a:r>
            <a:r>
              <a:rPr lang="zh-TW" altLang="en-US" sz="2200" dirty="0">
                <a:ea typeface="PMingLiU" panose="02020500000000000000" pitchFamily="18" charset="-120"/>
              </a:rPr>
              <a:t>、</a:t>
            </a:r>
            <a:r>
              <a:rPr lang="en-US" altLang="zh-TW" sz="2200" dirty="0"/>
              <a:t>Nikon D5</a:t>
            </a:r>
            <a:r>
              <a:rPr lang="zh-TW" altLang="en-US" sz="2200" dirty="0">
                <a:ea typeface="PMingLiU" panose="02020500000000000000" pitchFamily="18" charset="-120"/>
              </a:rPr>
              <a:t>、</a:t>
            </a:r>
            <a:r>
              <a:rPr lang="en-US" altLang="zh-TW" sz="2200" dirty="0"/>
              <a:t>SonyDSC-RX1</a:t>
            </a:r>
          </a:p>
          <a:p>
            <a:pPr algn="just">
              <a:lnSpc>
                <a:spcPct val="150000"/>
              </a:lnSpc>
            </a:pPr>
            <a:r>
              <a:rPr lang="en-US" altLang="zh-TW" sz="2200" dirty="0">
                <a:ea typeface="標楷體" panose="03000509000000000000" pitchFamily="65" charset="-120"/>
              </a:rPr>
              <a:t>IG</a:t>
            </a:r>
            <a:r>
              <a:rPr lang="zh-TW" altLang="en-US" sz="2200" dirty="0">
                <a:ea typeface="PMingLiU" panose="02020500000000000000" pitchFamily="18" charset="-120"/>
              </a:rPr>
              <a:t>、</a:t>
            </a:r>
            <a:r>
              <a:rPr lang="en-US" altLang="zh-TW" sz="2200" dirty="0">
                <a:ea typeface="標楷體" panose="03000509000000000000" pitchFamily="65" charset="-120"/>
              </a:rPr>
              <a:t>FB</a:t>
            </a:r>
            <a:r>
              <a:rPr lang="zh-TW" altLang="en-US" sz="2200" dirty="0">
                <a:ea typeface="PMingLiU" panose="02020500000000000000" pitchFamily="18" charset="-120"/>
              </a:rPr>
              <a:t> 、</a:t>
            </a:r>
            <a:r>
              <a:rPr lang="en-US" altLang="zh-TW" sz="2200" dirty="0">
                <a:ea typeface="PMingLiU" panose="02020500000000000000" pitchFamily="18" charset="-120"/>
              </a:rPr>
              <a:t>twitter</a:t>
            </a:r>
          </a:p>
          <a:p>
            <a:pPr>
              <a:lnSpc>
                <a:spcPct val="200000"/>
              </a:lnSpc>
            </a:pP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必做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altLang="zh-TW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1.</a:t>
            </a:r>
            <a:r>
              <a:rPr lang="zh-TW" altLang="en-US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蒐集</a:t>
            </a:r>
            <a:r>
              <a:rPr lang="en-US" altLang="zh-TW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200</a:t>
            </a:r>
            <a:r>
              <a:rPr lang="zh-TW" altLang="en-US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個不同的海關章</a:t>
            </a:r>
            <a:endParaRPr lang="en-US" altLang="zh-TW" sz="2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50000"/>
              </a:lnSpc>
            </a:pPr>
            <a:r>
              <a:rPr lang="en-US" altLang="zh-TW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2.</a:t>
            </a:r>
            <a:r>
              <a:rPr lang="zh-TW" altLang="en-US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去無人島待半年</a:t>
            </a:r>
            <a:endParaRPr lang="en-US" altLang="zh-TW" sz="2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50000"/>
              </a:lnSpc>
            </a:pPr>
            <a:r>
              <a:rPr lang="en-US" altLang="zh-TW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3.</a:t>
            </a:r>
            <a:r>
              <a:rPr lang="zh-TW" altLang="en-US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參加國際攝影獎</a:t>
            </a:r>
            <a:endParaRPr lang="en-US" altLang="zh-TW" sz="2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778475" y="5220996"/>
            <a:ext cx="448607" cy="14140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1228980" y="5220996"/>
            <a:ext cx="1902090" cy="1414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2778475" y="5951041"/>
            <a:ext cx="448607" cy="14140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1228980" y="5951041"/>
            <a:ext cx="1755786" cy="1414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/>
          <p:cNvSpPr txBox="1"/>
          <p:nvPr/>
        </p:nvSpPr>
        <p:spPr>
          <a:xfrm>
            <a:off x="1120162" y="3955653"/>
            <a:ext cx="3084099" cy="2277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科技專業程度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>
              <a:lnSpc>
                <a:spcPct val="200000"/>
              </a:lnSpc>
            </a:pPr>
            <a:r>
              <a:rPr lang="zh-TW" altLang="en-US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相機攝影</a:t>
            </a:r>
            <a:r>
              <a:rPr lang="en-US" altLang="zh-TW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:              </a:t>
            </a:r>
          </a:p>
          <a:p>
            <a:pPr>
              <a:lnSpc>
                <a:spcPct val="200000"/>
              </a:lnSpc>
            </a:pPr>
            <a:r>
              <a:rPr lang="zh-TW" altLang="en-US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電腦修圖</a:t>
            </a:r>
            <a:r>
              <a:rPr lang="en-US" altLang="zh-TW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624391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標題 1">
            <a:extLst>
              <a:ext uri="{FF2B5EF4-FFF2-40B4-BE49-F238E27FC236}">
                <a16:creationId xmlns:a16="http://schemas.microsoft.com/office/drawing/2014/main" id="{C7EAE749-91D0-4CAC-B9B9-C2E801022FCB}"/>
              </a:ext>
            </a:extLst>
          </p:cNvPr>
          <p:cNvSpPr txBox="1">
            <a:spLocks/>
          </p:cNvSpPr>
          <p:nvPr/>
        </p:nvSpPr>
        <p:spPr>
          <a:xfrm>
            <a:off x="978317" y="475067"/>
            <a:ext cx="2503889" cy="77137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使用情境</a:t>
            </a:r>
          </a:p>
        </p:txBody>
      </p:sp>
      <p:pic>
        <p:nvPicPr>
          <p:cNvPr id="1026" name="Picture 2" descr="減憂助眠增創意～寫日記5大健康好處- Hello醫師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4038" y="4580293"/>
            <a:ext cx="3359708" cy="2041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小心被排擠? 會打人的小孩是不受歡迎的。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57" b="6031"/>
          <a:stretch/>
        </p:blipFill>
        <p:spPr bwMode="auto">
          <a:xfrm>
            <a:off x="6793346" y="1782617"/>
            <a:ext cx="3685309" cy="2247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/>
          <p:cNvSpPr txBox="1"/>
          <p:nvPr/>
        </p:nvSpPr>
        <p:spPr>
          <a:xfrm>
            <a:off x="6922654" y="4075691"/>
            <a:ext cx="134850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抒發心情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6725237" y="1292144"/>
            <a:ext cx="411018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心情不好，沒有朋友可以訴說</a:t>
            </a:r>
          </a:p>
        </p:txBody>
      </p:sp>
      <p:pic>
        <p:nvPicPr>
          <p:cNvPr id="1038" name="Picture 14" descr="收到礼物的小女孩图片-快乐的小女孩在生日聚会上收到礼物素材-高清图片 ...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4238" y="1754739"/>
            <a:ext cx="3415378" cy="2275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文字方塊 14"/>
          <p:cNvSpPr txBox="1"/>
          <p:nvPr/>
        </p:nvSpPr>
        <p:spPr>
          <a:xfrm>
            <a:off x="3251199" y="4089820"/>
            <a:ext cx="134850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紀錄喜悅</a:t>
            </a:r>
          </a:p>
        </p:txBody>
      </p:sp>
      <p:sp>
        <p:nvSpPr>
          <p:cNvPr id="16" name="文字方塊 15"/>
          <p:cNvSpPr txBox="1"/>
          <p:nvPr/>
        </p:nvSpPr>
        <p:spPr>
          <a:xfrm>
            <a:off x="2042603" y="1246439"/>
            <a:ext cx="303340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難忘的生日派對</a:t>
            </a:r>
          </a:p>
        </p:txBody>
      </p:sp>
      <p:sp>
        <p:nvSpPr>
          <p:cNvPr id="8" name="向下箭號 7"/>
          <p:cNvSpPr/>
          <p:nvPr/>
        </p:nvSpPr>
        <p:spPr>
          <a:xfrm rot="-1500000">
            <a:off x="4568868" y="4077915"/>
            <a:ext cx="230909" cy="47634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向下箭號 8"/>
          <p:cNvSpPr/>
          <p:nvPr/>
        </p:nvSpPr>
        <p:spPr>
          <a:xfrm rot="1500000">
            <a:off x="6717820" y="4091125"/>
            <a:ext cx="213437" cy="44992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116996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標題 1">
            <a:extLst>
              <a:ext uri="{FF2B5EF4-FFF2-40B4-BE49-F238E27FC236}">
                <a16:creationId xmlns:a16="http://schemas.microsoft.com/office/drawing/2014/main" id="{C7EAE749-91D0-4CAC-B9B9-C2E801022FCB}"/>
              </a:ext>
            </a:extLst>
          </p:cNvPr>
          <p:cNvSpPr txBox="1">
            <a:spLocks/>
          </p:cNvSpPr>
          <p:nvPr/>
        </p:nvSpPr>
        <p:spPr>
          <a:xfrm>
            <a:off x="747310" y="407240"/>
            <a:ext cx="2503889" cy="77137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使用情境</a:t>
            </a:r>
          </a:p>
        </p:txBody>
      </p:sp>
      <p:pic>
        <p:nvPicPr>
          <p:cNvPr id="1032" name="Picture 8" descr="How to work from your garden on a laptop more effectively - Tech ...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029" y="4559091"/>
            <a:ext cx="2902751" cy="2177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字方塊 9"/>
          <p:cNvSpPr txBox="1"/>
          <p:nvPr/>
        </p:nvSpPr>
        <p:spPr>
          <a:xfrm>
            <a:off x="6908800" y="1131046"/>
            <a:ext cx="366683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美味的異國當地餐點</a:t>
            </a:r>
          </a:p>
        </p:txBody>
      </p:sp>
      <p:pic>
        <p:nvPicPr>
          <p:cNvPr id="1034" name="Picture 10" descr="21 U.S. Travel Bloggers Worth Following | Far &amp; Wide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98" b="1863"/>
          <a:stretch/>
        </p:blipFill>
        <p:spPr bwMode="auto">
          <a:xfrm>
            <a:off x="2257969" y="1534032"/>
            <a:ext cx="2665864" cy="2512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Five Fantastic Restaurants Around The Amalfi Coast - SilverSpoon ...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15" r="7643"/>
          <a:stretch/>
        </p:blipFill>
        <p:spPr bwMode="auto">
          <a:xfrm>
            <a:off x="6703371" y="1566034"/>
            <a:ext cx="3736798" cy="2448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文字方塊 15"/>
          <p:cNvSpPr txBox="1"/>
          <p:nvPr/>
        </p:nvSpPr>
        <p:spPr>
          <a:xfrm>
            <a:off x="2294208" y="1129779"/>
            <a:ext cx="263698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大自然的奧妙奇景</a:t>
            </a:r>
          </a:p>
        </p:txBody>
      </p:sp>
      <p:sp>
        <p:nvSpPr>
          <p:cNvPr id="17" name="文字方塊 16"/>
          <p:cNvSpPr txBox="1"/>
          <p:nvPr/>
        </p:nvSpPr>
        <p:spPr>
          <a:xfrm>
            <a:off x="7511684" y="5379952"/>
            <a:ext cx="2740679" cy="1107996"/>
          </a:xfrm>
          <a:prstGeom prst="rect">
            <a:avLst/>
          </a:prstGeom>
          <a:noFill/>
          <a:ln w="19050">
            <a:solidFill>
              <a:schemeClr val="accent5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紀錄旅途中美好的時刻跟大家分享，也為自己的旅途中留念</a:t>
            </a:r>
          </a:p>
        </p:txBody>
      </p:sp>
      <p:sp>
        <p:nvSpPr>
          <p:cNvPr id="19" name="向下箭號 18"/>
          <p:cNvSpPr/>
          <p:nvPr/>
        </p:nvSpPr>
        <p:spPr>
          <a:xfrm rot="-1500000">
            <a:off x="4568868" y="4077915"/>
            <a:ext cx="230909" cy="47634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向下箭號 19"/>
          <p:cNvSpPr/>
          <p:nvPr/>
        </p:nvSpPr>
        <p:spPr>
          <a:xfrm rot="1500000">
            <a:off x="6717820" y="4091125"/>
            <a:ext cx="213437" cy="44992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513403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578</TotalTime>
  <Words>1098</Words>
  <Application>Microsoft Office PowerPoint</Application>
  <PresentationFormat>寬螢幕</PresentationFormat>
  <Paragraphs>222</Paragraphs>
  <Slides>30</Slides>
  <Notes>3</Notes>
  <HiddenSlides>0</HiddenSlides>
  <MMClips>0</MMClips>
  <ScaleCrop>false</ScaleCrop>
  <HeadingPairs>
    <vt:vector size="6" baseType="variant">
      <vt:variant>
        <vt:lpstr>使用字型</vt:lpstr>
      </vt:variant>
      <vt:variant>
        <vt:i4>11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30</vt:i4>
      </vt:variant>
    </vt:vector>
  </HeadingPairs>
  <TitlesOfParts>
    <vt:vector size="42" baseType="lpstr">
      <vt:lpstr>ArialMT</vt:lpstr>
      <vt:lpstr>新細明體</vt:lpstr>
      <vt:lpstr>新細明體</vt:lpstr>
      <vt:lpstr>標楷體</vt:lpstr>
      <vt:lpstr>Arial</vt:lpstr>
      <vt:lpstr>Calibri</vt:lpstr>
      <vt:lpstr>Calibri Light</vt:lpstr>
      <vt:lpstr>Ink Free</vt:lpstr>
      <vt:lpstr>MV Boli</vt:lpstr>
      <vt:lpstr>Segoe Script</vt:lpstr>
      <vt:lpstr>Wingdings</vt:lpstr>
      <vt:lpstr>Office 佈景主題</vt:lpstr>
      <vt:lpstr>PowerPoint 簡報</vt:lpstr>
      <vt:lpstr>專案背景</vt:lpstr>
      <vt:lpstr>PowerPoint 簡報</vt:lpstr>
      <vt:lpstr>遇到的問題與需求</vt:lpstr>
      <vt:lpstr>如何解決或改善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創作發想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耀德 應</dc:creator>
  <cp:lastModifiedBy>HP</cp:lastModifiedBy>
  <cp:revision>100</cp:revision>
  <dcterms:created xsi:type="dcterms:W3CDTF">2020-04-29T17:34:24Z</dcterms:created>
  <dcterms:modified xsi:type="dcterms:W3CDTF">2020-06-18T06:21:47Z</dcterms:modified>
</cp:coreProperties>
</file>